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64" r:id="rId2"/>
    <p:sldId id="267" r:id="rId3"/>
    <p:sldId id="279" r:id="rId4"/>
    <p:sldId id="287" r:id="rId5"/>
    <p:sldId id="289" r:id="rId6"/>
    <p:sldId id="280" r:id="rId7"/>
    <p:sldId id="286" r:id="rId8"/>
    <p:sldId id="284" r:id="rId9"/>
    <p:sldId id="281" r:id="rId10"/>
    <p:sldId id="285" r:id="rId11"/>
    <p:sldId id="294" r:id="rId12"/>
    <p:sldId id="282" r:id="rId13"/>
    <p:sldId id="288" r:id="rId14"/>
    <p:sldId id="292" r:id="rId15"/>
    <p:sldId id="295" r:id="rId16"/>
    <p:sldId id="293" r:id="rId17"/>
    <p:sldId id="283" r:id="rId18"/>
    <p:sldId id="304" r:id="rId19"/>
    <p:sldId id="290" r:id="rId20"/>
    <p:sldId id="291" r:id="rId21"/>
    <p:sldId id="296" r:id="rId22"/>
    <p:sldId id="299" r:id="rId23"/>
    <p:sldId id="300" r:id="rId24"/>
    <p:sldId id="301" r:id="rId25"/>
    <p:sldId id="302" r:id="rId26"/>
    <p:sldId id="303" r:id="rId27"/>
    <p:sldId id="27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0520"/>
    <a:srgbClr val="2E373A"/>
    <a:srgbClr val="000000"/>
    <a:srgbClr val="095BFF"/>
    <a:srgbClr val="0C234B"/>
    <a:srgbClr val="6F868D"/>
    <a:srgbClr val="333333"/>
    <a:srgbClr val="C8D9D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384" autoAdjust="0"/>
  </p:normalViewPr>
  <p:slideViewPr>
    <p:cSldViewPr snapToGrid="0" snapToObjects="1">
      <p:cViewPr varScale="1">
        <p:scale>
          <a:sx n="81" d="100"/>
          <a:sy n="81" d="100"/>
        </p:scale>
        <p:origin x="24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886B63-755A-44E3-9EA6-AFA64387D565}" type="datetimeFigureOut">
              <a:rPr lang="en-US" smtClean="0"/>
              <a:t>5/27/2020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3BD22-6C79-4D4E-A78E-8795FAD64090}" type="slidenum">
              <a:rPr lang="en-US" smtClean="0"/>
              <a:t>‹#›</a:t>
            </a:fld>
            <a:endParaRPr lang="en-US"/>
          </a:p>
        </p:txBody>
      </p:sp>
    </p:spTree>
    <p:extLst>
      <p:ext uri="{BB962C8B-B14F-4D97-AF65-F5344CB8AC3E}">
        <p14:creationId xmlns:p14="http://schemas.microsoft.com/office/powerpoint/2010/main" val="4114475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SM: Use full unreduced IBS since grant funding is exempt from the UA furlough program.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HR posted a guide to explain how to determine your gross annualized pay. We have no estimate for how long it will take HR and Workforce Systems to make changes in an employee’s status if their grant-funded status changes during the year. It’s all a long way of saying, business as usual for sponsored projects.</a:t>
            </a:r>
            <a:endParaRPr lang="en-US" dirty="0"/>
          </a:p>
        </p:txBody>
      </p:sp>
      <p:sp>
        <p:nvSpPr>
          <p:cNvPr id="4" name="Slide Number Placeholder 3"/>
          <p:cNvSpPr>
            <a:spLocks noGrp="1"/>
          </p:cNvSpPr>
          <p:nvPr>
            <p:ph type="sldNum" sz="quarter" idx="5"/>
          </p:nvPr>
        </p:nvSpPr>
        <p:spPr/>
        <p:txBody>
          <a:bodyPr/>
          <a:lstStyle/>
          <a:p>
            <a:fld id="{D643BD22-6C79-4D4E-A78E-8795FAD64090}" type="slidenum">
              <a:rPr lang="en-US" smtClean="0"/>
              <a:t>12</a:t>
            </a:fld>
            <a:endParaRPr lang="en-US"/>
          </a:p>
        </p:txBody>
      </p:sp>
    </p:spTree>
    <p:extLst>
      <p:ext uri="{BB962C8B-B14F-4D97-AF65-F5344CB8AC3E}">
        <p14:creationId xmlns:p14="http://schemas.microsoft.com/office/powerpoint/2010/main" val="24129091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ormAutofit/>
          </a:bodyPr>
          <a:lstStyle>
            <a:lvl1pPr>
              <a:defRPr sz="3600" baseline="0"/>
            </a:lvl1pPr>
          </a:lstStyle>
          <a:p>
            <a:r>
              <a:rPr lang="en-US" dirty="0"/>
              <a:t>SAMPLE TITLE</a:t>
            </a:r>
          </a:p>
        </p:txBody>
      </p:sp>
      <p:sp>
        <p:nvSpPr>
          <p:cNvPr id="3" name="Subtitle 2"/>
          <p:cNvSpPr>
            <a:spLocks noGrp="1"/>
          </p:cNvSpPr>
          <p:nvPr>
            <p:ph type="subTitle" idx="1" hasCustomPrompt="1"/>
          </p:nvPr>
        </p:nvSpPr>
        <p:spPr>
          <a:xfrm>
            <a:off x="1371600" y="3886200"/>
            <a:ext cx="6400800" cy="1344319"/>
          </a:xfrm>
        </p:spPr>
        <p:txBody>
          <a:bodyPr/>
          <a:lstStyle>
            <a:lvl1pPr marL="0" indent="0" algn="ctr">
              <a:buNone/>
              <a:defRPr>
                <a:solidFill>
                  <a:srgbClr val="6F86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Sample text or subtitle</a:t>
            </a:r>
          </a:p>
        </p:txBody>
      </p:sp>
      <p:pic>
        <p:nvPicPr>
          <p:cNvPr id="7" name="Picture 6"/>
          <p:cNvPicPr>
            <a:picLocks noChangeAspect="1"/>
          </p:cNvPicPr>
          <p:nvPr userDrawn="1"/>
        </p:nvPicPr>
        <p:blipFill>
          <a:blip r:embed="rId2"/>
          <a:stretch>
            <a:fillRect/>
          </a:stretch>
        </p:blipFill>
        <p:spPr>
          <a:xfrm>
            <a:off x="3446812" y="5729514"/>
            <a:ext cx="2256972" cy="1128486"/>
          </a:xfrm>
          <a:prstGeom prst="rect">
            <a:avLst/>
          </a:prstGeom>
        </p:spPr>
      </p:pic>
      <p:pic>
        <p:nvPicPr>
          <p:cNvPr id="8" name="Picture 7" descr="triangles_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68723" y="1977326"/>
            <a:ext cx="606552" cy="82296"/>
          </a:xfrm>
          <a:prstGeom prst="rect">
            <a:avLst/>
          </a:prstGeom>
        </p:spPr>
      </p:pic>
    </p:spTree>
    <p:extLst>
      <p:ext uri="{BB962C8B-B14F-4D97-AF65-F5344CB8AC3E}">
        <p14:creationId xmlns:p14="http://schemas.microsoft.com/office/powerpoint/2010/main" val="3313206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214C19-7B70-E548-A608-340680BFD9AE}" type="slidenum">
              <a:rPr lang="en-US" smtClean="0"/>
              <a:t>‹#›</a:t>
            </a:fld>
            <a:endParaRPr lang="en-US"/>
          </a:p>
        </p:txBody>
      </p:sp>
      <p:sp>
        <p:nvSpPr>
          <p:cNvPr id="7"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8" name="Text Placeholder 2"/>
          <p:cNvSpPr>
            <a:spLocks noGrp="1"/>
          </p:cNvSpPr>
          <p:nvPr>
            <p:ph idx="1"/>
          </p:nvPr>
        </p:nvSpPr>
        <p:spPr>
          <a:xfrm>
            <a:off x="765443" y="2240801"/>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p:cNvSpPr>
            <a:spLocks noGrp="1"/>
          </p:cNvSpPr>
          <p:nvPr>
            <p:ph idx="13"/>
          </p:nvPr>
        </p:nvSpPr>
        <p:spPr>
          <a:xfrm>
            <a:off x="4723271" y="2240801"/>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120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agraph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214C19-7B70-E548-A608-340680BFD9AE}" type="slidenum">
              <a:rPr lang="en-US" smtClean="0"/>
              <a:t>‹#›</a:t>
            </a:fld>
            <a:endParaRPr lang="en-US"/>
          </a:p>
        </p:txBody>
      </p:sp>
      <p:sp>
        <p:nvSpPr>
          <p:cNvPr id="7"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8" name="Text Placeholder 2"/>
          <p:cNvSpPr>
            <a:spLocks noGrp="1"/>
          </p:cNvSpPr>
          <p:nvPr>
            <p:ph idx="1" hasCustomPrompt="1"/>
          </p:nvPr>
        </p:nvSpPr>
        <p:spPr>
          <a:xfrm>
            <a:off x="930172" y="2696278"/>
            <a:ext cx="3845859" cy="1418046"/>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9" name="Text Placeholder 2"/>
          <p:cNvSpPr>
            <a:spLocks noGrp="1"/>
          </p:cNvSpPr>
          <p:nvPr>
            <p:ph idx="11" hasCustomPrompt="1"/>
          </p:nvPr>
        </p:nvSpPr>
        <p:spPr>
          <a:xfrm>
            <a:off x="909957" y="2355445"/>
            <a:ext cx="3845859" cy="353163"/>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800" b="0" i="0">
                <a:solidFill>
                  <a:srgbClr val="AB0520"/>
                </a:solidFill>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PARAGRAPH TITLE</a:t>
            </a:r>
          </a:p>
        </p:txBody>
      </p:sp>
    </p:spTree>
    <p:extLst>
      <p:ext uri="{BB962C8B-B14F-4D97-AF65-F5344CB8AC3E}">
        <p14:creationId xmlns:p14="http://schemas.microsoft.com/office/powerpoint/2010/main" val="257592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Paragraph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F1214C19-7B70-E548-A608-340680BFD9AE}" type="slidenum">
              <a:rPr lang="en-US" smtClean="0"/>
              <a:t>‹#›</a:t>
            </a:fld>
            <a:endParaRPr lang="en-US"/>
          </a:p>
        </p:txBody>
      </p:sp>
      <p:sp>
        <p:nvSpPr>
          <p:cNvPr id="8"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10" name="Text Placeholder 2"/>
          <p:cNvSpPr>
            <a:spLocks noGrp="1"/>
          </p:cNvSpPr>
          <p:nvPr>
            <p:ph idx="1" hasCustomPrompt="1"/>
          </p:nvPr>
        </p:nvSpPr>
        <p:spPr>
          <a:xfrm>
            <a:off x="987377" y="2003330"/>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11" name="Text Placeholder 2"/>
          <p:cNvSpPr>
            <a:spLocks noGrp="1"/>
          </p:cNvSpPr>
          <p:nvPr>
            <p:ph idx="13" hasCustomPrompt="1"/>
          </p:nvPr>
        </p:nvSpPr>
        <p:spPr>
          <a:xfrm>
            <a:off x="4772589" y="2003330"/>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Tree>
    <p:extLst>
      <p:ext uri="{BB962C8B-B14F-4D97-AF65-F5344CB8AC3E}">
        <p14:creationId xmlns:p14="http://schemas.microsoft.com/office/powerpoint/2010/main" val="1843236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1214C19-7B70-E548-A608-340680BFD9AE}" type="slidenum">
              <a:rPr lang="en-US" smtClean="0"/>
              <a:t>‹#›</a:t>
            </a:fld>
            <a:endParaRPr lang="en-US"/>
          </a:p>
        </p:txBody>
      </p:sp>
      <p:sp>
        <p:nvSpPr>
          <p:cNvPr id="10"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11" name="Content Placeholder 2"/>
          <p:cNvSpPr>
            <a:spLocks noGrp="1"/>
          </p:cNvSpPr>
          <p:nvPr>
            <p:ph sz="half" idx="1"/>
          </p:nvPr>
        </p:nvSpPr>
        <p:spPr>
          <a:xfrm>
            <a:off x="1209963" y="2875352"/>
            <a:ext cx="6467763" cy="1314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extLst>
      <p:ext uri="{BB962C8B-B14F-4D97-AF65-F5344CB8AC3E}">
        <p14:creationId xmlns:p14="http://schemas.microsoft.com/office/powerpoint/2010/main" val="1606972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with Caption">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1214C19-7B70-E548-A608-340680BFD9AE}" type="slidenum">
              <a:rPr lang="en-US" smtClean="0"/>
              <a:t>‹#›</a:t>
            </a:fld>
            <a:endParaRPr lang="en-US"/>
          </a:p>
        </p:txBody>
      </p:sp>
      <p:sp>
        <p:nvSpPr>
          <p:cNvPr id="6"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7" name="Picture Placeholder 2"/>
          <p:cNvSpPr>
            <a:spLocks noGrp="1"/>
          </p:cNvSpPr>
          <p:nvPr>
            <p:ph type="pic" idx="1"/>
          </p:nvPr>
        </p:nvSpPr>
        <p:spPr>
          <a:xfrm>
            <a:off x="1792288" y="1829440"/>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 Placeholder 3"/>
          <p:cNvSpPr>
            <a:spLocks noGrp="1"/>
          </p:cNvSpPr>
          <p:nvPr>
            <p:ph type="body" sz="half" idx="2" hasCustomPrompt="1"/>
          </p:nvPr>
        </p:nvSpPr>
        <p:spPr>
          <a:xfrm>
            <a:off x="1792288" y="4938724"/>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Tree>
    <p:extLst>
      <p:ext uri="{BB962C8B-B14F-4D97-AF65-F5344CB8AC3E}">
        <p14:creationId xmlns:p14="http://schemas.microsoft.com/office/powerpoint/2010/main" val="235605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Aligned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1214C19-7B70-E548-A608-340680BFD9AE}" type="slidenum">
              <a:rPr lang="en-US" smtClean="0"/>
              <a:t>‹#›</a:t>
            </a:fld>
            <a:endParaRPr lang="en-US"/>
          </a:p>
        </p:txBody>
      </p:sp>
      <p:sp>
        <p:nvSpPr>
          <p:cNvPr id="5"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6" name="Text Placeholder 2"/>
          <p:cNvSpPr>
            <a:spLocks noGrp="1"/>
          </p:cNvSpPr>
          <p:nvPr>
            <p:ph idx="1" hasCustomPrompt="1"/>
          </p:nvPr>
        </p:nvSpPr>
        <p:spPr>
          <a:xfrm>
            <a:off x="679135" y="1843553"/>
            <a:ext cx="2255330" cy="2219550"/>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7" name="Picture Placeholder 2"/>
          <p:cNvSpPr>
            <a:spLocks noGrp="1"/>
          </p:cNvSpPr>
          <p:nvPr>
            <p:ph type="pic" idx="11"/>
          </p:nvPr>
        </p:nvSpPr>
        <p:spPr>
          <a:xfrm>
            <a:off x="3049915" y="1921673"/>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 Placeholder 3"/>
          <p:cNvSpPr>
            <a:spLocks noGrp="1"/>
          </p:cNvSpPr>
          <p:nvPr>
            <p:ph type="body" sz="half" idx="2" hasCustomPrompt="1"/>
          </p:nvPr>
        </p:nvSpPr>
        <p:spPr>
          <a:xfrm>
            <a:off x="3049915" y="5030957"/>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Tree>
    <p:extLst>
      <p:ext uri="{BB962C8B-B14F-4D97-AF65-F5344CB8AC3E}">
        <p14:creationId xmlns:p14="http://schemas.microsoft.com/office/powerpoint/2010/main" val="79124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F1214C19-7B70-E548-A608-340680BFD9AE}" type="slidenum">
              <a:rPr lang="en-US" smtClean="0"/>
              <a:t>‹#›</a:t>
            </a:fld>
            <a:endParaRPr lang="en-US"/>
          </a:p>
        </p:txBody>
      </p:sp>
    </p:spTree>
    <p:extLst>
      <p:ext uri="{BB962C8B-B14F-4D97-AF65-F5344CB8AC3E}">
        <p14:creationId xmlns:p14="http://schemas.microsoft.com/office/powerpoint/2010/main" val="197915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D72370-36CA-44CC-819D-59D004BC2ADB}"/>
              </a:ext>
            </a:extLst>
          </p:cNvPr>
          <p:cNvSpPr>
            <a:spLocks noGrp="1"/>
          </p:cNvSpPr>
          <p:nvPr>
            <p:ph type="sldNum" sz="quarter" idx="10"/>
          </p:nvPr>
        </p:nvSpPr>
        <p:spPr/>
        <p:txBody>
          <a:bodyPr/>
          <a:lstStyle/>
          <a:p>
            <a:fld id="{F1214C19-7B70-E548-A608-340680BFD9AE}" type="slidenum">
              <a:rPr lang="en-US" smtClean="0"/>
              <a:pPr/>
              <a:t>‹#›</a:t>
            </a:fld>
            <a:endParaRPr lang="en-US" dirty="0"/>
          </a:p>
        </p:txBody>
      </p:sp>
    </p:spTree>
    <p:extLst>
      <p:ext uri="{BB962C8B-B14F-4D97-AF65-F5344CB8AC3E}">
        <p14:creationId xmlns:p14="http://schemas.microsoft.com/office/powerpoint/2010/main" val="335560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triangle_page#.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4343400" y="6619893"/>
            <a:ext cx="435864" cy="240792"/>
          </a:xfrm>
          <a:prstGeom prst="rect">
            <a:avLst/>
          </a:prstGeom>
        </p:spPr>
      </p:pic>
      <p:sp>
        <p:nvSpPr>
          <p:cNvPr id="2" name="Title Placeholder 1"/>
          <p:cNvSpPr>
            <a:spLocks noGrp="1"/>
          </p:cNvSpPr>
          <p:nvPr>
            <p:ph type="title"/>
          </p:nvPr>
        </p:nvSpPr>
        <p:spPr>
          <a:xfrm>
            <a:off x="457200" y="2551231"/>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8163" y="3885257"/>
            <a:ext cx="6946430" cy="14412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361576" y="6558724"/>
            <a:ext cx="398874" cy="365125"/>
          </a:xfrm>
          <a:prstGeom prst="rect">
            <a:avLst/>
          </a:prstGeom>
        </p:spPr>
        <p:txBody>
          <a:bodyPr vert="horz" lIns="91440" tIns="45720" rIns="91440" bIns="45720" rtlCol="0" anchor="ctr"/>
          <a:lstStyle>
            <a:lvl1pPr algn="ctr">
              <a:defRPr sz="1200">
                <a:solidFill>
                  <a:srgbClr val="FFFFFF"/>
                </a:solidFill>
              </a:defRPr>
            </a:lvl1pPr>
          </a:lstStyle>
          <a:p>
            <a:fld id="{F1214C19-7B70-E548-A608-340680BFD9AE}" type="slidenum">
              <a:rPr lang="en-US" smtClean="0"/>
              <a:pPr/>
              <a:t>‹#›</a:t>
            </a:fld>
            <a:endParaRPr lang="en-US" dirty="0"/>
          </a:p>
        </p:txBody>
      </p:sp>
    </p:spTree>
    <p:extLst>
      <p:ext uri="{BB962C8B-B14F-4D97-AF65-F5344CB8AC3E}">
        <p14:creationId xmlns:p14="http://schemas.microsoft.com/office/powerpoint/2010/main" val="1802591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457200" rtl="0" eaLnBrk="1" latinLnBrk="0" hangingPunct="1">
        <a:spcBef>
          <a:spcPct val="0"/>
        </a:spcBef>
        <a:buNone/>
        <a:defRPr sz="3600" b="1" kern="1200">
          <a:solidFill>
            <a:srgbClr val="0C234B"/>
          </a:solidFill>
          <a:latin typeface="Verdana"/>
          <a:ea typeface="+mj-ea"/>
          <a:cs typeface="Verdana"/>
        </a:defRPr>
      </a:lvl1pPr>
    </p:titleStyle>
    <p:bodyStyle>
      <a:lvl1pPr marL="342900" indent="-342900" algn="ctr" defTabSz="457200" rtl="0" eaLnBrk="1" latinLnBrk="0" hangingPunct="1">
        <a:spcBef>
          <a:spcPct val="20000"/>
        </a:spcBef>
        <a:buClr>
          <a:srgbClr val="AB0520"/>
        </a:buClr>
        <a:buFont typeface="Arial"/>
        <a:buChar char="•"/>
        <a:defRPr sz="2000" kern="1200">
          <a:solidFill>
            <a:srgbClr val="6F868D"/>
          </a:solidFill>
          <a:latin typeface="Verdana"/>
          <a:ea typeface="+mn-ea"/>
          <a:cs typeface="Verdana"/>
        </a:defRPr>
      </a:lvl1pPr>
      <a:lvl2pPr marL="742950" indent="-285750" algn="ctr" defTabSz="457200" rtl="0" eaLnBrk="1" latinLnBrk="0" hangingPunct="1">
        <a:spcBef>
          <a:spcPct val="20000"/>
        </a:spcBef>
        <a:buClr>
          <a:srgbClr val="AB0520"/>
        </a:buClr>
        <a:buFont typeface="Arial"/>
        <a:buChar char="•"/>
        <a:defRPr sz="1600" kern="1200">
          <a:solidFill>
            <a:srgbClr val="6F868D"/>
          </a:solidFill>
          <a:latin typeface="Verdana"/>
          <a:ea typeface="+mn-ea"/>
          <a:cs typeface="Verdana"/>
        </a:defRPr>
      </a:lvl2pPr>
      <a:lvl3pPr marL="11430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3pPr>
      <a:lvl4pPr marL="16002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4pPr>
      <a:lvl5pPr marL="20574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r.arizona.edu/grant-funded-furlough-program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hr.arizona.edu/grant-funded-furlough-programs#FAQ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research.arizona.edu/covid19/announceme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search.arizona.edu/covid19/announceme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risk.arizona.edu/occupational-safety/industrial-hygiene/ergonomics#collapse-19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sponsor@email.arizon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03982"/>
            <a:ext cx="7772400" cy="2080727"/>
          </a:xfrm>
        </p:spPr>
        <p:txBody>
          <a:bodyPr>
            <a:normAutofit/>
          </a:bodyPr>
          <a:lstStyle/>
          <a:p>
            <a:r>
              <a:rPr lang="en-US" dirty="0"/>
              <a:t>May 27, 2020</a:t>
            </a:r>
            <a:br>
              <a:rPr lang="en-US" dirty="0"/>
            </a:br>
            <a:r>
              <a:rPr lang="en-US" dirty="0"/>
              <a:t>Research Administration Forum</a:t>
            </a:r>
          </a:p>
        </p:txBody>
      </p:sp>
    </p:spTree>
    <p:extLst>
      <p:ext uri="{BB962C8B-B14F-4D97-AF65-F5344CB8AC3E}">
        <p14:creationId xmlns:p14="http://schemas.microsoft.com/office/powerpoint/2010/main" val="139966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How will the furlough distribution be applied to only the non-grant accounts?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Expectation is the position distribution will need to be proportionally adjusted while charging the effort. </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For example, if the individual’s effort is 50/50, will need to fund a slightly higher percentage to grants in position distribution so that the grant is fully charged for its commitment.</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71709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Many are wanting to increase their effort on grants, does that require prior approvals and does it affect future commitments to sponsor?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Generally, Federal grants and unilateral agreements permit increases of effort without prior approval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Contracts, non-federal – check terms and contact SPCS postaward as needed</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For projects that have yearly effort reporting on RPPR or similar reports – need to be transparent with sponsor about past temporary increases in effort and future plans</a:t>
            </a:r>
          </a:p>
          <a:p>
            <a:pPr marL="571500" lvl="1" indent="0" defTabSz="914400">
              <a:lnSpc>
                <a:spcPct val="90000"/>
              </a:lnSpc>
              <a:buNone/>
            </a:pPr>
            <a:r>
              <a:rPr lang="en-US" sz="2000" dirty="0">
                <a:solidFill>
                  <a:schemeClr val="tx1"/>
                </a:solidFill>
                <a:latin typeface="Verdana" panose="020B0604030504040204" pitchFamily="34" charset="0"/>
                <a:ea typeface="Verdana" panose="020B0604030504040204" pitchFamily="34" charset="0"/>
              </a:rPr>
              <a:t>	</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06091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What is the base salary to use for proposal budgets? (Susan &amp;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Use the normal (unreduced) Institutional Base Salary. Individuals on sponsored projects are not receiving the pay reduction, their IBS remains the same and they take furlough days proportionate to sponsored funding.</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What about multi-year budgets?	</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Same – use the normal IBS for all years</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171450" indent="0" defTabSz="914400">
              <a:lnSpc>
                <a:spcPct val="90000"/>
              </a:lnSpc>
              <a:buNone/>
            </a:pPr>
            <a:r>
              <a:rPr lang="en-US" u="sng" dirty="0">
                <a:hlinkClick r:id="rId3"/>
              </a:rPr>
              <a:t>https://hr.arizona.edu/grant-funded-furlough-programs</a:t>
            </a:r>
            <a:r>
              <a:rPr lang="en-US" dirty="0"/>
              <a:t> </a:t>
            </a:r>
          </a:p>
          <a:p>
            <a:pPr marL="171450" indent="0" defTabSz="914400">
              <a:lnSpc>
                <a:spcPct val="90000"/>
              </a:lnSpc>
              <a:buNone/>
            </a:pPr>
            <a:endParaRPr lang="en-US" sz="1200" dirty="0">
              <a:solidFill>
                <a:schemeClr val="tx1"/>
              </a:solidFill>
              <a:latin typeface="Verdana" panose="020B0604030504040204" pitchFamily="34" charset="0"/>
              <a:ea typeface="Verdana" panose="020B0604030504040204" pitchFamily="34" charset="0"/>
            </a:endParaRPr>
          </a:p>
          <a:p>
            <a:pPr marL="171450" indent="0" defTabSz="914400">
              <a:lnSpc>
                <a:spcPct val="90000"/>
              </a:lnSpc>
              <a:buNone/>
            </a:pPr>
            <a:r>
              <a:rPr lang="en-US" dirty="0">
                <a:solidFill>
                  <a:schemeClr val="tx1"/>
                </a:solidFill>
                <a:latin typeface="Verdana" panose="020B0604030504040204" pitchFamily="34" charset="0"/>
                <a:ea typeface="Verdana" panose="020B0604030504040204" pitchFamily="34" charset="0"/>
                <a:hlinkClick r:id="rId4"/>
              </a:rPr>
              <a:t>https://hr.arizona.edu/grant-funded-furlough-programs#FAQs</a:t>
            </a:r>
            <a:r>
              <a:rPr lang="en-US" dirty="0">
                <a:solidFill>
                  <a:schemeClr val="tx1"/>
                </a:solidFill>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3077004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What about cost share budgets and furlough plan? (Susan and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Best answer right now for proposals: If the individual will also have direct charged effort during FY21 and therefore be part of the furlough program, use the regular IBS. If they are not direct charging sponsored effort in FY21 use the reduced salary.</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From the HR FAQ page: Are staff whose salaries are part of a cost sharing commitment exempt from the Furlough Program?</a:t>
            </a:r>
          </a:p>
          <a:p>
            <a:pPr marL="971550" lvl="2" indent="0" defTabSz="914400">
              <a:lnSpc>
                <a:spcPct val="90000"/>
              </a:lnSpc>
              <a:buNone/>
            </a:pPr>
            <a:r>
              <a:rPr lang="en-US" sz="1800" dirty="0">
                <a:solidFill>
                  <a:schemeClr val="tx1"/>
                </a:solidFill>
                <a:latin typeface="Verdana" panose="020B0604030504040204" pitchFamily="34" charset="0"/>
                <a:ea typeface="Verdana" panose="020B0604030504040204" pitchFamily="34" charset="0"/>
              </a:rPr>
              <a:t>No. If your sponsored project agreement has a required cost share amount, work with your program officer on options to cover the cost sharing commitment in light of the University of Arizona’s furlough policy. Please also refer to the question above on treatment of salary above the NIH cap.</a:t>
            </a:r>
          </a:p>
        </p:txBody>
      </p:sp>
    </p:spTree>
    <p:extLst>
      <p:ext uri="{BB962C8B-B14F-4D97-AF65-F5344CB8AC3E}">
        <p14:creationId xmlns:p14="http://schemas.microsoft.com/office/powerpoint/2010/main" val="86241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Last minute applications and investigators submitting multiple applications to the same FOA (competing against themselves) (Susan)</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The RGW Late Proposal Request webform does require Dean’s approval (recommending the late proposal receive top priority, not just approval of the proposal itself) because the attention a late proposal receives is taken away from other timely proposals. There must be a reason out of PI/UA control to submit a late proposal. Anticipate furlough time and increased time to coordinate with others remotely.</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For the audience - What are your department and college proposal approvers strategies for dealing with this now?</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1419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Communication concerns – Colleges are sending information to faculty that isn’t being disseminated to the RA and business officials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Recommendation – have a senior college business official added to the listservs that can forward the information to business officials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Audience – how are you managing communication within your department and college?</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RII communications are via RAMTALK, and posted on the research COVID-19 page </a:t>
            </a:r>
            <a:r>
              <a:rPr lang="en-US" sz="2400" dirty="0">
                <a:hlinkClick r:id="rId2"/>
              </a:rPr>
              <a:t>https://research.arizona.edu/covid19/announcements</a:t>
            </a:r>
            <a:endParaRPr lang="en-US" sz="24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6487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Are there recommendations on human subjects research and resuming those activities?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Participate in the </a:t>
            </a:r>
            <a:r>
              <a:rPr lang="en-US" sz="2000" dirty="0" err="1">
                <a:solidFill>
                  <a:schemeClr val="tx1"/>
                </a:solidFill>
                <a:latin typeface="Verdana" panose="020B0604030504040204" pitchFamily="34" charset="0"/>
                <a:ea typeface="Verdana" panose="020B0604030504040204" pitchFamily="34" charset="0"/>
              </a:rPr>
              <a:t>Wednday</a:t>
            </a:r>
            <a:r>
              <a:rPr lang="en-US" sz="2000" dirty="0">
                <a:solidFill>
                  <a:schemeClr val="tx1"/>
                </a:solidFill>
                <a:latin typeface="Verdana" panose="020B0604030504040204" pitchFamily="34" charset="0"/>
                <a:ea typeface="Verdana" panose="020B0604030504040204" pitchFamily="34" charset="0"/>
              </a:rPr>
              <a:t> research calls and follow </a:t>
            </a:r>
            <a:r>
              <a:rPr lang="en-US" sz="2000" dirty="0">
                <a:hlinkClick r:id="rId2"/>
              </a:rPr>
              <a:t>https://research.arizona.edu/covid19/announcements</a:t>
            </a:r>
            <a:endParaRPr lang="en-US" sz="2000" dirty="0"/>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Audience members with insight? </a:t>
            </a:r>
          </a:p>
        </p:txBody>
      </p:sp>
    </p:spTree>
    <p:extLst>
      <p:ext uri="{BB962C8B-B14F-4D97-AF65-F5344CB8AC3E}">
        <p14:creationId xmlns:p14="http://schemas.microsoft.com/office/powerpoint/2010/main" val="2376143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Concerns with SPCS response time during furlough (Susan, Chris,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SPCS is prioritizing items that have direct COVID-19 research or patient care implications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We are structuring SPCS furlough in a planned manner to minimize impact to campus</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Best practices for helping triage your request</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Clear description in subject line and deadline date if applicable. Account number, NLID, </a:t>
            </a:r>
            <a:r>
              <a:rPr lang="en-US" sz="2000" dirty="0" err="1">
                <a:solidFill>
                  <a:schemeClr val="tx1"/>
                </a:solidFill>
                <a:latin typeface="Verdana" panose="020B0604030504040204" pitchFamily="34" charset="0"/>
                <a:ea typeface="Verdana" panose="020B0604030504040204" pitchFamily="34" charset="0"/>
              </a:rPr>
              <a:t>etc</a:t>
            </a:r>
            <a:r>
              <a:rPr lang="en-US" sz="2000" dirty="0">
                <a:solidFill>
                  <a:schemeClr val="tx1"/>
                </a:solidFill>
                <a:latin typeface="Verdana" panose="020B0604030504040204" pitchFamily="34" charset="0"/>
                <a:ea typeface="Verdana" panose="020B0604030504040204" pitchFamily="34" charset="0"/>
              </a:rPr>
              <a:t> in subject line</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Concerns with specific areas – please contact Steve/Susan or Paul/Marcel so we can help those teams out. </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72476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dirty="0">
                <a:solidFill>
                  <a:schemeClr val="tx1"/>
                </a:solidFill>
                <a:latin typeface="Verdana" panose="020B0604030504040204" pitchFamily="34" charset="0"/>
                <a:ea typeface="Verdana" panose="020B0604030504040204" pitchFamily="34" charset="0"/>
              </a:rPr>
              <a:t>Training needs?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Susan – preaward</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Chris – contracting</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Marcel - postaward</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9547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745618"/>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600492"/>
            <a:ext cx="8114038" cy="4857457"/>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Common concerns</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Best practices</a:t>
            </a: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725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Agenda</a:t>
            </a:r>
          </a:p>
        </p:txBody>
      </p:sp>
      <p:pic>
        <p:nvPicPr>
          <p:cNvPr id="9" name="Graphic 8" descr="Checklist">
            <a:extLst>
              <a:ext uri="{FF2B5EF4-FFF2-40B4-BE49-F238E27FC236}">
                <a16:creationId xmlns:a16="http://schemas.microsoft.com/office/drawing/2014/main" id="{208D3D01-6D15-4BCE-909D-FF6F5BA210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811104"/>
            <a:ext cx="2524860" cy="2524860"/>
          </a:xfrm>
          <a:prstGeom prst="rect">
            <a:avLst/>
          </a:prstGeom>
        </p:spPr>
      </p:pic>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2267712" y="1353312"/>
            <a:ext cx="6447663"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Welcome back</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Discussion on survey feedback</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Best practices for research administration while teleworking</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Open Q&amp;A</a:t>
            </a:r>
          </a:p>
        </p:txBody>
      </p:sp>
    </p:spTree>
    <p:extLst>
      <p:ext uri="{BB962C8B-B14F-4D97-AF65-F5344CB8AC3E}">
        <p14:creationId xmlns:p14="http://schemas.microsoft.com/office/powerpoint/2010/main" val="1742850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730776"/>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Concerns and Challenges. Not everything is rosy.(Chris):</a:t>
            </a:r>
          </a:p>
          <a:p>
            <a:pPr marL="457200" defTabSz="914400">
              <a:lnSpc>
                <a:spcPct val="90000"/>
              </a:lnSpc>
            </a:pPr>
            <a:r>
              <a:rPr lang="en-US" dirty="0">
                <a:solidFill>
                  <a:schemeClr val="tx1"/>
                </a:solidFill>
                <a:latin typeface="Verdana" panose="020B0604030504040204" pitchFamily="34" charset="0"/>
                <a:ea typeface="Verdana" panose="020B0604030504040204" pitchFamily="34" charset="0"/>
              </a:rPr>
              <a:t>Survey comments: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“Complete burnout as we struggle to complete obligations under difficult circumstances, with great uncertainty, working positions within which we were already operating beyond reasonable time investments.”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“W</a:t>
            </a:r>
            <a:r>
              <a:rPr lang="en-US" sz="2000" dirty="0">
                <a:solidFill>
                  <a:schemeClr val="tx1"/>
                </a:solidFill>
              </a:rPr>
              <a:t>e are working longer hours to get the same tasks completed.  PI's are applying to more research proposals but on shorter timelines. “</a:t>
            </a: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“Working at home while home schooling”</a:t>
            </a: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74925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8" y="775380"/>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639228"/>
            <a:ext cx="8114038" cy="4818721"/>
          </a:xfrm>
        </p:spPr>
        <p:txBody>
          <a:bodyPr vert="horz" lIns="91440" tIns="45720" rIns="91440" bIns="45720" rtlCol="0">
            <a:normAutofit/>
          </a:bodyPr>
          <a:lstStyle/>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Best practices</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digitization of paper processes for teleworking</a:t>
            </a:r>
          </a:p>
          <a:p>
            <a:pPr marL="1257300" lvl="2" defTabSz="914400">
              <a:lnSpc>
                <a:spcPct val="90000"/>
              </a:lnSpc>
            </a:pPr>
            <a:r>
              <a:rPr lang="en-US" sz="1600" dirty="0">
                <a:solidFill>
                  <a:schemeClr val="tx1"/>
                </a:solidFill>
                <a:latin typeface="Verdana" panose="020B0604030504040204" pitchFamily="34" charset="0"/>
                <a:ea typeface="Verdana" panose="020B0604030504040204" pitchFamily="34" charset="0"/>
              </a:rPr>
              <a:t>SPCS scanning project</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home office setup</a:t>
            </a:r>
          </a:p>
          <a:p>
            <a:pPr marL="1257300" lvl="2" defTabSz="914400">
              <a:lnSpc>
                <a:spcPct val="90000"/>
              </a:lnSpc>
            </a:pPr>
            <a:r>
              <a:rPr lang="en-US" sz="1600" dirty="0">
                <a:solidFill>
                  <a:schemeClr val="tx1"/>
                </a:solidFill>
                <a:latin typeface="Verdana" panose="020B0604030504040204" pitchFamily="34" charset="0"/>
                <a:ea typeface="Verdana" panose="020B0604030504040204" pitchFamily="34" charset="0"/>
              </a:rPr>
              <a:t>Take your equipment home – ergonomics</a:t>
            </a:r>
          </a:p>
          <a:p>
            <a:pPr marL="1257300" lvl="2" defTabSz="914400">
              <a:lnSpc>
                <a:spcPct val="90000"/>
              </a:lnSpc>
            </a:pPr>
            <a:r>
              <a:rPr lang="en-US" sz="1600" dirty="0">
                <a:hlinkClick r:id="rId2"/>
              </a:rPr>
              <a:t>https://risk.arizona.edu/occupational-safety/industrial-hygiene/ergonomics#collapse-190</a:t>
            </a:r>
            <a:endParaRPr lang="en-US" sz="1600" dirty="0">
              <a:solidFill>
                <a:schemeClr val="tx1"/>
              </a:solidFill>
              <a:latin typeface="Verdana" panose="020B0604030504040204" pitchFamily="34" charset="0"/>
              <a:ea typeface="Verdana" panose="020B0604030504040204" pitchFamily="34" charset="0"/>
            </a:endParaRP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7141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8" y="753079"/>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873404"/>
            <a:ext cx="8114038" cy="4584545"/>
          </a:xfrm>
        </p:spPr>
        <p:txBody>
          <a:bodyPr vert="horz" lIns="91440" tIns="45720" rIns="91440" bIns="45720" rtlCol="0">
            <a:normAutofit/>
          </a:bodyPr>
          <a:lstStyle/>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“Phone calls are more difficult since we don't have UA-provided cell phones so no one wants to share phone numbers, so just about everything is "leave a message". Chat has been working great, however! “</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Audience feedback on how you are changing your communication?</a:t>
            </a: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4343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8" y="699499"/>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828800"/>
            <a:ext cx="8114038" cy="4629150"/>
          </a:xfrm>
        </p:spPr>
        <p:txBody>
          <a:bodyPr vert="horz" lIns="91440" tIns="45720" rIns="91440" bIns="45720" rtlCol="0">
            <a:normAutofit/>
          </a:bodyPr>
          <a:lstStyle/>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“Using Adobe Sign to facilitate getting signatures electronically has made life easier (much better than printing a form, taking it to the PI, getting them to sign in blue, scan and email it to yourself in order to send to SPS). “</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Chris - talk about contracting signature process</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Marcel - Postaward taking email approvals for internal docs.</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39170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8" y="786533"/>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806498"/>
            <a:ext cx="8114038" cy="4651452"/>
          </a:xfrm>
        </p:spPr>
        <p:txBody>
          <a:bodyPr vert="horz" lIns="91440" tIns="45720" rIns="91440" bIns="45720" rtlCol="0">
            <a:normAutofit/>
          </a:bodyPr>
          <a:lstStyle/>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“I miss my printed files in my office. I'm glad I always file thing in e-files, too, but I love paper. I think it would be hard to develop as strong of relationships with my PIs if I hadn't been 'embedded' with them for so many years.  “</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Audience how do you keep relationships with your PI’s? How would you build new ones in a telework world?</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21137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641567"/>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Switching gears – Research Admin in this unique time</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773044"/>
            <a:ext cx="8114038" cy="4684906"/>
          </a:xfrm>
        </p:spPr>
        <p:txBody>
          <a:bodyPr vert="horz" lIns="91440" tIns="45720" rIns="91440" bIns="45720" rtlCol="0">
            <a:normAutofit/>
          </a:bodyPr>
          <a:lstStyle/>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“I believe the Zoom meetings actually make the meetings and questions from PIs more easy to address, from my point of view. Oftentimes, it is myself or the PI meeting at one of our respective offices, which are not close to each other, as I am in a building removed from the others in the department. The necessity of the Zoom meetings have made the conversations easier to have, and easier to schedule in higher frequency”</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Audience response </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56652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Concluding thoughts?</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51122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26CC-2CB6-478E-BAA3-635AB2332347}"/>
              </a:ext>
            </a:extLst>
          </p:cNvPr>
          <p:cNvSpPr>
            <a:spLocks noGrp="1"/>
          </p:cNvSpPr>
          <p:nvPr>
            <p:ph type="title"/>
          </p:nvPr>
        </p:nvSpPr>
        <p:spPr/>
        <p:txBody>
          <a:bodyPr/>
          <a:lstStyle/>
          <a:p>
            <a:r>
              <a:rPr lang="en-US" dirty="0"/>
              <a:t>Future Forum Topics?</a:t>
            </a:r>
          </a:p>
        </p:txBody>
      </p:sp>
      <p:sp>
        <p:nvSpPr>
          <p:cNvPr id="3" name="Content Placeholder 2">
            <a:extLst>
              <a:ext uri="{FF2B5EF4-FFF2-40B4-BE49-F238E27FC236}">
                <a16:creationId xmlns:a16="http://schemas.microsoft.com/office/drawing/2014/main" id="{2375942E-C599-4794-AE56-C5DB647D6F24}"/>
              </a:ext>
            </a:extLst>
          </p:cNvPr>
          <p:cNvSpPr>
            <a:spLocks noGrp="1"/>
          </p:cNvSpPr>
          <p:nvPr>
            <p:ph idx="1"/>
          </p:nvPr>
        </p:nvSpPr>
        <p:spPr>
          <a:xfrm>
            <a:off x="567119" y="1103313"/>
            <a:ext cx="7890571" cy="3761295"/>
          </a:xfrm>
        </p:spPr>
        <p:txBody>
          <a:bodyPr>
            <a:normAutofit/>
          </a:bodyPr>
          <a:lstStyle/>
          <a:p>
            <a:pPr indent="-228600" defTabSz="914400">
              <a:lnSpc>
                <a:spcPct val="90000"/>
              </a:lnSpc>
              <a:buFont typeface="Arial" panose="020B0604020202020204" pitchFamily="34" charset="0"/>
              <a:buChar char="•"/>
            </a:pPr>
            <a:endParaRPr lang="en-US" sz="3200" dirty="0">
              <a:solidFill>
                <a:schemeClr val="tx1"/>
              </a:solidFill>
              <a:latin typeface="Verdana" panose="020B0604030504040204" pitchFamily="34" charset="0"/>
              <a:ea typeface="Verdana" panose="020B0604030504040204" pitchFamily="34" charset="0"/>
            </a:endParaRPr>
          </a:p>
          <a:p>
            <a:pPr indent="-228600" defTabSz="914400">
              <a:lnSpc>
                <a:spcPct val="90000"/>
              </a:lnSpc>
              <a:buFont typeface="Arial" panose="020B0604020202020204" pitchFamily="34" charset="0"/>
              <a:buChar char="•"/>
            </a:pPr>
            <a:r>
              <a:rPr lang="en-US" sz="3200" dirty="0">
                <a:solidFill>
                  <a:schemeClr val="tx1"/>
                </a:solidFill>
                <a:latin typeface="Verdana" panose="020B0604030504040204" pitchFamily="34" charset="0"/>
                <a:ea typeface="Verdana" panose="020B0604030504040204" pitchFamily="34" charset="0"/>
              </a:rPr>
              <a:t>Suggest Future forum topics </a:t>
            </a:r>
            <a:r>
              <a:rPr lang="en-US" sz="2400" dirty="0">
                <a:solidFill>
                  <a:schemeClr val="tx1"/>
                </a:solidFill>
                <a:latin typeface="Verdana" panose="020B0604030504040204" pitchFamily="34" charset="0"/>
                <a:ea typeface="Verdana" panose="020B0604030504040204" pitchFamily="34" charset="0"/>
                <a:hlinkClick r:id="rId2"/>
              </a:rPr>
              <a:t>sponsor@email.arizona.edu</a:t>
            </a:r>
            <a:r>
              <a:rPr lang="en-US" sz="2400" dirty="0">
                <a:solidFill>
                  <a:schemeClr val="tx1"/>
                </a:solidFill>
                <a:latin typeface="Verdana" panose="020B0604030504040204" pitchFamily="34" charset="0"/>
                <a:ea typeface="Verdana" panose="020B0604030504040204" pitchFamily="34" charset="0"/>
              </a:rPr>
              <a:t> </a:t>
            </a:r>
          </a:p>
          <a:p>
            <a:pPr lvl="1" indent="-228600" defTabSz="914400">
              <a:lnSpc>
                <a:spcPct val="90000"/>
              </a:lnSpc>
              <a:buFont typeface="Arial" panose="020B0604020202020204" pitchFamily="34" charset="0"/>
              <a:buChar char="•"/>
            </a:pPr>
            <a:endParaRPr lang="en-US" sz="1000" dirty="0">
              <a:solidFill>
                <a:schemeClr val="tx1"/>
              </a:solidFill>
              <a:latin typeface="Verdana" panose="020B0604030504040204" pitchFamily="34" charset="0"/>
              <a:ea typeface="Verdana" panose="020B0604030504040204" pitchFamily="34" charset="0"/>
            </a:endParaRPr>
          </a:p>
          <a:p>
            <a:pPr indent="-228600" defTabSz="914400">
              <a:lnSpc>
                <a:spcPct val="90000"/>
              </a:lnSpc>
              <a:buFont typeface="Arial" panose="020B0604020202020204" pitchFamily="34" charset="0"/>
              <a:buChar char="•"/>
            </a:pPr>
            <a:r>
              <a:rPr lang="en-US" sz="3200" dirty="0">
                <a:solidFill>
                  <a:schemeClr val="tx1"/>
                </a:solidFill>
                <a:latin typeface="Verdana" panose="020B0604030504040204" pitchFamily="34" charset="0"/>
                <a:ea typeface="Verdana" panose="020B0604030504040204" pitchFamily="34" charset="0"/>
              </a:rPr>
              <a:t>P</a:t>
            </a:r>
            <a:r>
              <a:rPr lang="en-US" sz="3200" dirty="0">
                <a:solidFill>
                  <a:srgbClr val="000000"/>
                </a:solidFill>
                <a:latin typeface="Verdana" panose="020B0604030504040204" pitchFamily="34" charset="0"/>
                <a:ea typeface="Verdana" panose="020B0604030504040204" pitchFamily="34" charset="0"/>
              </a:rPr>
              <a:t>resent a topic</a:t>
            </a:r>
            <a:endParaRPr lang="en-US" sz="3200" dirty="0">
              <a:solidFill>
                <a:schemeClr val="tx1"/>
              </a:solidFill>
              <a:latin typeface="Verdana" panose="020B0604030504040204" pitchFamily="34" charset="0"/>
              <a:ea typeface="Verdana" panose="020B0604030504040204" pitchFamily="34" charset="0"/>
            </a:endParaRPr>
          </a:p>
          <a:p>
            <a:pPr lvl="1" indent="-228600" defTabSz="914400">
              <a:lnSpc>
                <a:spcPct val="90000"/>
              </a:lnSpc>
              <a:buFont typeface="Arial" panose="020B0604020202020204" pitchFamily="34" charset="0"/>
              <a:buChar char="•"/>
            </a:pPr>
            <a:r>
              <a:rPr lang="en-US" sz="2400" dirty="0">
                <a:solidFill>
                  <a:schemeClr val="tx1"/>
                </a:solidFill>
                <a:latin typeface="Verdana" panose="020B0604030504040204" pitchFamily="34" charset="0"/>
                <a:ea typeface="Verdana" panose="020B0604030504040204" pitchFamily="34" charset="0"/>
              </a:rPr>
              <a:t>Share research administration tools (reports, agents, etc.), lessons learned</a:t>
            </a:r>
          </a:p>
          <a:p>
            <a:pPr lvl="1" defTabSz="914400">
              <a:lnSpc>
                <a:spcPct val="90000"/>
              </a:lnSpc>
              <a:buFont typeface="Arial" panose="020B0604020202020204" pitchFamily="34" charset="0"/>
              <a:buChar char="•"/>
            </a:pPr>
            <a:r>
              <a:rPr lang="en-US" sz="2400" dirty="0">
                <a:solidFill>
                  <a:schemeClr val="tx1"/>
                </a:solidFill>
                <a:latin typeface="Verdana" panose="020B0604030504040204" pitchFamily="34" charset="0"/>
                <a:ea typeface="Verdana" panose="020B0604030504040204" pitchFamily="34" charset="0"/>
              </a:rPr>
              <a:t>Tips &amp; tricks, coming changes, conferences</a:t>
            </a:r>
          </a:p>
        </p:txBody>
      </p:sp>
      <p:pic>
        <p:nvPicPr>
          <p:cNvPr id="5" name="Picture 4" descr="A close up of a toy&#10;&#10;Description automatically generated">
            <a:extLst>
              <a:ext uri="{FF2B5EF4-FFF2-40B4-BE49-F238E27FC236}">
                <a16:creationId xmlns:a16="http://schemas.microsoft.com/office/drawing/2014/main" id="{099534A0-2F52-46AF-81C4-8290DA9BC6C5}"/>
              </a:ext>
            </a:extLst>
          </p:cNvPr>
          <p:cNvPicPr>
            <a:picLocks noChangeAspect="1"/>
          </p:cNvPicPr>
          <p:nvPr/>
        </p:nvPicPr>
        <p:blipFill>
          <a:blip r:embed="rId3"/>
          <a:stretch>
            <a:fillRect/>
          </a:stretch>
        </p:blipFill>
        <p:spPr>
          <a:xfrm>
            <a:off x="1636263" y="4556889"/>
            <a:ext cx="5870456" cy="1956818"/>
          </a:xfrm>
          <a:prstGeom prst="rect">
            <a:avLst/>
          </a:prstGeom>
        </p:spPr>
      </p:pic>
    </p:spTree>
    <p:extLst>
      <p:ext uri="{BB962C8B-B14F-4D97-AF65-F5344CB8AC3E}">
        <p14:creationId xmlns:p14="http://schemas.microsoft.com/office/powerpoint/2010/main" val="1297420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Welcome back</a:t>
            </a:r>
          </a:p>
        </p:txBody>
      </p:sp>
      <p:pic>
        <p:nvPicPr>
          <p:cNvPr id="9" name="Graphic 8" descr="Checklist">
            <a:extLst>
              <a:ext uri="{FF2B5EF4-FFF2-40B4-BE49-F238E27FC236}">
                <a16:creationId xmlns:a16="http://schemas.microsoft.com/office/drawing/2014/main" id="{208D3D01-6D15-4BCE-909D-FF6F5BA210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811104"/>
            <a:ext cx="2524860" cy="2524860"/>
          </a:xfrm>
          <a:prstGeom prst="rect">
            <a:avLst/>
          </a:prstGeom>
        </p:spPr>
      </p:pic>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2267712" y="1353312"/>
            <a:ext cx="6447663"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Hope you are all staying well</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Goal is to restart the forum and re-establish some normalcy</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The facilitators don’t have all the answers – goal is to bring you all together to solve new issues together and share</a:t>
            </a: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69217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Zoom etiquette</a:t>
            </a:r>
          </a:p>
        </p:txBody>
      </p:sp>
      <p:pic>
        <p:nvPicPr>
          <p:cNvPr id="9" name="Graphic 8" descr="Checklist">
            <a:extLst>
              <a:ext uri="{FF2B5EF4-FFF2-40B4-BE49-F238E27FC236}">
                <a16:creationId xmlns:a16="http://schemas.microsoft.com/office/drawing/2014/main" id="{208D3D01-6D15-4BCE-909D-FF6F5BA210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2811104"/>
            <a:ext cx="2524860" cy="2524860"/>
          </a:xfrm>
          <a:prstGeom prst="rect">
            <a:avLst/>
          </a:prstGeom>
        </p:spPr>
      </p:pic>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2267712" y="1353312"/>
            <a:ext cx="6447663"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Please keep yourself muted</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If you have a comment/question – please type “comment” in the group chat and a facilitator will call on you</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Not being recorded – open discussion </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Thank you for joining this experiment!</a:t>
            </a: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404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 </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Thank you for all the comments and questions on the survey. We are committed to answering the ones we can, today, and sending other through appropriate channels.</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Some of the comments were institutional in nature and not something this shared venue can address. Those will be distributed through appropriate channels. </a:t>
            </a:r>
            <a:endParaRPr lang="en-US" dirty="0">
              <a:solidFill>
                <a:schemeClr val="tx1"/>
              </a:solidFill>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For questions that pertain to SPCS/RII specifically, we will ensure guidance is posted on research website, RGW if lacking.</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5358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fontScale="90000"/>
          </a:bodyPr>
          <a:lstStyle/>
          <a:p>
            <a:pPr algn="l" defTabSz="914400">
              <a:lnSpc>
                <a:spcPct val="90000"/>
              </a:lnSpc>
            </a:pPr>
            <a:r>
              <a:rPr lang="en-US" sz="4400" dirty="0">
                <a:solidFill>
                  <a:schemeClr val="tx1"/>
                </a:solidFill>
                <a:latin typeface="+mj-lt"/>
                <a:cs typeface="+mj-cs"/>
              </a:rPr>
              <a:t>Sponsored Projects Furlough Plan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A dedicated session is being planned that will include reps from areas across campus</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Tools are being developed for Analytics/Employee </a:t>
            </a: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We can answer some related questions today from the survey. </a:t>
            </a:r>
          </a:p>
        </p:txBody>
      </p:sp>
    </p:spTree>
    <p:extLst>
      <p:ext uri="{BB962C8B-B14F-4D97-AF65-F5344CB8AC3E}">
        <p14:creationId xmlns:p14="http://schemas.microsoft.com/office/powerpoint/2010/main" val="358846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 </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Why a furlough program for sponsored projects funded personnel and not for rest of campus? Is that an inconsistent treatment of costs?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HR FAQ: </a:t>
            </a:r>
            <a:r>
              <a:rPr lang="en-US" sz="2000" dirty="0">
                <a:solidFill>
                  <a:schemeClr val="tx1"/>
                </a:solidFill>
              </a:rPr>
              <a:t>We are committed to ensuring that we complete our sponsored research, which is why we have exempted the proportional efforts on sponsored awards. Sponsoring agencies expect institutions to have policies in place regarding the payment of salary and wages for employees that reflect no more than the percentage of time actually devoted to the project. </a:t>
            </a:r>
          </a:p>
          <a:p>
            <a:pPr marL="857250" lvl="1" defTabSz="914400">
              <a:lnSpc>
                <a:spcPct val="90000"/>
              </a:lnSpc>
            </a:pPr>
            <a:r>
              <a:rPr lang="en-US" sz="2000" dirty="0">
                <a:solidFill>
                  <a:schemeClr val="tx1"/>
                </a:solidFill>
              </a:rPr>
              <a:t>OMB and our Federal partners have shown a willingness to work with us to complete research obligations and restructure as needed. </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68917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How do we manage employees with constantly fluctuating grant effort, or that have grants ending mid year?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Best practice: Set up position distribution for the best estimate of planned work. Generally, federal policy permits short term fluctuations so long as the effort trues up over time. You can set up future distributions for planning purposes as well.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Recognize some projects like contracts require hourly /weekly precise reporting. Tools under development to see monthly/quarterly impact. </a:t>
            </a:r>
          </a:p>
          <a:p>
            <a:pPr marL="571500" lvl="1" indent="0" defTabSz="914400">
              <a:lnSpc>
                <a:spcPct val="90000"/>
              </a:lnSpc>
              <a:buNone/>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857250" lvl="1" defTabSz="914400">
              <a:lnSpc>
                <a:spcPct val="90000"/>
              </a:lnSpc>
            </a:pPr>
            <a:endParaRPr lang="en-US"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924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2FC4C7-296A-4F0B-B104-5EA27BB0E209}"/>
              </a:ext>
            </a:extLst>
          </p:cNvPr>
          <p:cNvSpPr>
            <a:spLocks noGrp="1"/>
          </p:cNvSpPr>
          <p:nvPr>
            <p:ph type="title"/>
          </p:nvPr>
        </p:nvSpPr>
        <p:spPr>
          <a:xfrm>
            <a:off x="601337" y="318181"/>
            <a:ext cx="7941325" cy="854875"/>
          </a:xfrm>
        </p:spPr>
        <p:txBody>
          <a:bodyPr vert="horz" lIns="91440" tIns="45720" rIns="91440" bIns="45720" rtlCol="0" anchor="b">
            <a:normAutofit/>
          </a:bodyPr>
          <a:lstStyle/>
          <a:p>
            <a:pPr algn="l" defTabSz="914400">
              <a:lnSpc>
                <a:spcPct val="90000"/>
              </a:lnSpc>
            </a:pPr>
            <a:r>
              <a:rPr lang="en-US" sz="4400" dirty="0">
                <a:solidFill>
                  <a:schemeClr val="tx1"/>
                </a:solidFill>
                <a:latin typeface="+mj-lt"/>
                <a:cs typeface="+mj-cs"/>
              </a:rPr>
              <a:t>Survey Discussion</a:t>
            </a:r>
          </a:p>
        </p:txBody>
      </p:sp>
      <p:sp>
        <p:nvSpPr>
          <p:cNvPr id="5" name="Content Placeholder 4">
            <a:extLst>
              <a:ext uri="{FF2B5EF4-FFF2-40B4-BE49-F238E27FC236}">
                <a16:creationId xmlns:a16="http://schemas.microsoft.com/office/drawing/2014/main" id="{6CEDA42E-E22C-42AD-9BCF-D509381BFD8C}"/>
              </a:ext>
            </a:extLst>
          </p:cNvPr>
          <p:cNvSpPr>
            <a:spLocks noGrp="1"/>
          </p:cNvSpPr>
          <p:nvPr>
            <p:ph idx="1"/>
          </p:nvPr>
        </p:nvSpPr>
        <p:spPr>
          <a:xfrm>
            <a:off x="601338" y="1353312"/>
            <a:ext cx="8114038" cy="5104638"/>
          </a:xfrm>
        </p:spPr>
        <p:txBody>
          <a:bodyPr vert="horz" lIns="91440" tIns="45720" rIns="91440" bIns="45720" rtlCol="0">
            <a:normAutofit/>
          </a:bodyPr>
          <a:lstStyle/>
          <a:p>
            <a:pPr marL="514350" lvl="1" indent="0" defTabSz="914400">
              <a:lnSpc>
                <a:spcPct val="90000"/>
              </a:lnSpc>
              <a:buNone/>
            </a:pPr>
            <a:endParaRPr lang="en-US" sz="1800" dirty="0">
              <a:solidFill>
                <a:schemeClr val="tx1"/>
              </a:solidFill>
              <a:latin typeface="Verdana" panose="020B0604030504040204" pitchFamily="34" charset="0"/>
              <a:ea typeface="Verdana" panose="020B0604030504040204" pitchFamily="34" charset="0"/>
            </a:endParaRPr>
          </a:p>
          <a:p>
            <a:pPr marL="457200" defTabSz="914400">
              <a:lnSpc>
                <a:spcPct val="90000"/>
              </a:lnSpc>
            </a:pPr>
            <a:r>
              <a:rPr lang="en-US" sz="2400" dirty="0">
                <a:solidFill>
                  <a:schemeClr val="tx1"/>
                </a:solidFill>
                <a:latin typeface="Verdana" panose="020B0604030504040204" pitchFamily="34" charset="0"/>
                <a:ea typeface="Verdana" panose="020B0604030504040204" pitchFamily="34" charset="0"/>
              </a:rPr>
              <a:t>What happens if the work cannot be completed due to COVID impact? (Marcel)</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Grant or other unilateral instrument – PI discussion with program official, involvement with dept/college RA team and Sponsored Projects postaward if a prior approval is needed</a:t>
            </a:r>
          </a:p>
          <a:p>
            <a:pPr marL="857250" lvl="1" defTabSz="914400">
              <a:lnSpc>
                <a:spcPct val="90000"/>
              </a:lnSpc>
            </a:pPr>
            <a:r>
              <a:rPr lang="en-US" sz="2000" dirty="0">
                <a:solidFill>
                  <a:schemeClr val="tx1"/>
                </a:solidFill>
                <a:latin typeface="Verdana" panose="020B0604030504040204" pitchFamily="34" charset="0"/>
                <a:ea typeface="Verdana" panose="020B0604030504040204" pitchFamily="34" charset="0"/>
              </a:rPr>
              <a:t>Contract – Involve SPCS Contracting team to modify deliverable scheduled as needed (Chris – explain how that process works)</a:t>
            </a:r>
          </a:p>
          <a:p>
            <a:pPr marL="857250" lvl="1" defTabSz="914400">
              <a:lnSpc>
                <a:spcPct val="90000"/>
              </a:lnSpc>
            </a:pPr>
            <a:endParaRPr lang="en-US" sz="2000" dirty="0">
              <a:solidFill>
                <a:schemeClr val="tx1"/>
              </a:solidFill>
              <a:latin typeface="Verdana" panose="020B0604030504040204" pitchFamily="34" charset="0"/>
              <a:ea typeface="Verdana" panose="020B0604030504040204" pitchFamily="34" charset="0"/>
            </a:endParaRPr>
          </a:p>
          <a:p>
            <a:pPr marL="457200" defTabSz="914400">
              <a:lnSpc>
                <a:spcPct val="90000"/>
              </a:lnSpc>
            </a:pPr>
            <a:endParaRPr lang="en-US" sz="24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68536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15327</TotalTime>
  <Words>1791</Words>
  <Application>Microsoft Office PowerPoint</Application>
  <PresentationFormat>On-screen Show (4:3)</PresentationFormat>
  <Paragraphs>176</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Verdana</vt:lpstr>
      <vt:lpstr>Office Theme</vt:lpstr>
      <vt:lpstr>May 27, 2020 Research Administration Forum</vt:lpstr>
      <vt:lpstr>Agenda</vt:lpstr>
      <vt:lpstr>Welcome back</vt:lpstr>
      <vt:lpstr>Zoom etiquette</vt:lpstr>
      <vt:lpstr>Survey Discussion </vt:lpstr>
      <vt:lpstr>Sponsored Projects Furlough Plan</vt:lpstr>
      <vt:lpstr>Survey Discussion </vt:lpstr>
      <vt:lpstr>Survey Discussion</vt:lpstr>
      <vt:lpstr>Survey Discussion</vt:lpstr>
      <vt:lpstr>Survey Discussion</vt:lpstr>
      <vt:lpstr>Survey Discussion</vt:lpstr>
      <vt:lpstr>Survey Discussion</vt:lpstr>
      <vt:lpstr>Survey Discussion</vt:lpstr>
      <vt:lpstr>Survey Discussion</vt:lpstr>
      <vt:lpstr>Survey Discussion</vt:lpstr>
      <vt:lpstr>Survey Discussion</vt:lpstr>
      <vt:lpstr>Survey Discussion</vt:lpstr>
      <vt:lpstr>Survey Discussion</vt:lpstr>
      <vt:lpstr>Switching gears – Research Admin in this unique time</vt:lpstr>
      <vt:lpstr>Switching gears – Research Admin in this unique time</vt:lpstr>
      <vt:lpstr>Switching gears – Research Admin in this unique time</vt:lpstr>
      <vt:lpstr>Switching gears – Research Admin in this unique time</vt:lpstr>
      <vt:lpstr>Switching gears – Research Admin in this unique time</vt:lpstr>
      <vt:lpstr>Switching gears – Research Admin in this unique time</vt:lpstr>
      <vt:lpstr>Switching gears – Research Admin in this unique time</vt:lpstr>
      <vt:lpstr>Concluding thoughts?</vt:lpstr>
      <vt:lpstr>Future Forum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urdesign</dc:creator>
  <cp:lastModifiedBy>Villalobos, Marcel</cp:lastModifiedBy>
  <cp:revision>175</cp:revision>
  <dcterms:created xsi:type="dcterms:W3CDTF">2014-09-04T21:39:25Z</dcterms:created>
  <dcterms:modified xsi:type="dcterms:W3CDTF">2020-05-27T20:22:05Z</dcterms:modified>
</cp:coreProperties>
</file>