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462" r:id="rId2"/>
    <p:sldId id="517" r:id="rId3"/>
    <p:sldId id="261" r:id="rId4"/>
    <p:sldId id="477" r:id="rId5"/>
    <p:sldId id="470" r:id="rId6"/>
    <p:sldId id="264" r:id="rId7"/>
    <p:sldId id="497" r:id="rId8"/>
    <p:sldId id="471" r:id="rId9"/>
    <p:sldId id="480" r:id="rId10"/>
    <p:sldId id="518" r:id="rId11"/>
    <p:sldId id="520" r:id="rId12"/>
    <p:sldId id="521" r:id="rId13"/>
    <p:sldId id="472" r:id="rId14"/>
    <p:sldId id="476" r:id="rId15"/>
    <p:sldId id="495" r:id="rId16"/>
    <p:sldId id="491" r:id="rId17"/>
    <p:sldId id="514" r:id="rId18"/>
    <p:sldId id="494" r:id="rId19"/>
    <p:sldId id="486" r:id="rId20"/>
    <p:sldId id="490" r:id="rId21"/>
    <p:sldId id="516" r:id="rId22"/>
    <p:sldId id="515" r:id="rId23"/>
    <p:sldId id="487" r:id="rId24"/>
    <p:sldId id="496" r:id="rId25"/>
    <p:sldId id="522" r:id="rId26"/>
    <p:sldId id="489" r:id="rId27"/>
    <p:sldId id="523" r:id="rId28"/>
    <p:sldId id="519" r:id="rId29"/>
    <p:sldId id="479" r:id="rId30"/>
    <p:sldId id="498" r:id="rId31"/>
    <p:sldId id="473" r:id="rId32"/>
    <p:sldId id="526" r:id="rId33"/>
    <p:sldId id="499" r:id="rId34"/>
    <p:sldId id="501" r:id="rId35"/>
    <p:sldId id="503" r:id="rId36"/>
    <p:sldId id="285" r:id="rId37"/>
    <p:sldId id="286" r:id="rId38"/>
    <p:sldId id="506" r:id="rId39"/>
    <p:sldId id="287" r:id="rId40"/>
    <p:sldId id="527" r:id="rId41"/>
    <p:sldId id="509" r:id="rId42"/>
    <p:sldId id="510" r:id="rId43"/>
    <p:sldId id="511" r:id="rId44"/>
    <p:sldId id="512" r:id="rId45"/>
    <p:sldId id="513" r:id="rId46"/>
    <p:sldId id="528" r:id="rId47"/>
    <p:sldId id="484" r:id="rId48"/>
    <p:sldId id="504" r:id="rId49"/>
    <p:sldId id="505" r:id="rId50"/>
    <p:sldId id="525" r:id="rId51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E7F"/>
    <a:srgbClr val="087AA7"/>
    <a:srgbClr val="1486FF"/>
    <a:srgbClr val="6F868D"/>
    <a:srgbClr val="CE201E"/>
    <a:srgbClr val="0172CE"/>
    <a:srgbClr val="0686EF"/>
    <a:srgbClr val="59BAEF"/>
    <a:srgbClr val="4C5A63"/>
    <a:srgbClr val="5C6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 autoAdjust="0"/>
    <p:restoredTop sz="94150" autoAdjust="0"/>
  </p:normalViewPr>
  <p:slideViewPr>
    <p:cSldViewPr>
      <p:cViewPr varScale="1">
        <p:scale>
          <a:sx n="155" d="100"/>
          <a:sy n="155" d="100"/>
        </p:scale>
        <p:origin x="1096" y="176"/>
      </p:cViewPr>
      <p:guideLst>
        <p:guide orient="horz" pos="311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E6B16F-172C-1C42-AB08-B86CB00872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11CFC-17BD-5E48-BDC4-F1C7B98A54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5DF4E-1214-CC4F-ACEA-E7784B96DBC4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FAEB2-AA5E-9345-A719-68F901701F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309AE-C30E-024F-B4E3-F462719816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DE9D4-9E86-3149-AE2F-B6BB5C4D9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41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3684C-F081-544B-8C90-A5795DCABDF2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DD33-2A06-9443-920E-9A8794B89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8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5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92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7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7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15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49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92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7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6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75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74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91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54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8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8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70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4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6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1DD33-2A06-9443-920E-9A8794B892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4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53206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431336"/>
            <a:ext cx="6400800" cy="828662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Sample text or subtitle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3" y="4034470"/>
            <a:ext cx="2256972" cy="1128486"/>
          </a:xfrm>
          <a:prstGeom prst="rect">
            <a:avLst/>
          </a:prstGeom>
        </p:spPr>
      </p:pic>
      <p:pic>
        <p:nvPicPr>
          <p:cNvPr id="7" name="Picture 6" descr="triangles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998277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61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0"/>
                </a:moveTo>
                <a:lnTo>
                  <a:pt x="12192000" y="0"/>
                </a:lnTo>
                <a:lnTo>
                  <a:pt x="1219200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9" name="bk object 19"/>
          <p:cNvSpPr/>
          <p:nvPr/>
        </p:nvSpPr>
        <p:spPr>
          <a:xfrm>
            <a:off x="3533775" y="1647825"/>
            <a:ext cx="2085975" cy="371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DFA092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024"/>
              </a:lnSpc>
            </a:pPr>
            <a:fld id="{81D60167-4931-47E6-BA6A-407CBD079E47}" type="slidenum">
              <a:rPr lang="en-US" spc="4" smtClean="0"/>
              <a:pPr marL="9525">
                <a:lnSpc>
                  <a:spcPts val="1024"/>
                </a:lnSpc>
              </a:pPr>
              <a:t>‹#›</a:t>
            </a:fld>
            <a:endParaRPr lang="en-US" spc="4" dirty="0"/>
          </a:p>
        </p:txBody>
      </p:sp>
    </p:spTree>
    <p:extLst>
      <p:ext uri="{BB962C8B-B14F-4D97-AF65-F5344CB8AC3E}">
        <p14:creationId xmlns:p14="http://schemas.microsoft.com/office/powerpoint/2010/main" val="52652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8FA-8C9C-BC4A-830F-F8B0E3E8B541}" type="datetimeFigureOut">
              <a:rPr lang="en-US" smtClean="0"/>
              <a:t>7/16/19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6D05-8E99-3442-B55F-960310C30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65443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3"/>
          </p:nvPr>
        </p:nvSpPr>
        <p:spPr>
          <a:xfrm>
            <a:off x="4723271" y="1713986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2168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3999" cy="851638"/>
          </a:xfrm>
          <a:solidFill>
            <a:srgbClr val="0C234B"/>
          </a:solidFill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50387" y="2157897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930172" y="1817064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13894363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1664663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931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4641547" y="1350987"/>
            <a:ext cx="3291626" cy="207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800"/>
              </a:spcBef>
              <a:spcAft>
                <a:spcPct val="0"/>
              </a:spcAft>
              <a:buNone/>
              <a:defRPr sz="2000" baseline="0">
                <a:solidFill>
                  <a:srgbClr val="FFFFFF"/>
                </a:solidFill>
                <a:latin typeface="+mn-lt"/>
                <a:ea typeface="+mn-ea"/>
                <a:cs typeface="Times New Roman"/>
                <a:sym typeface="Calibri" charset="0"/>
              </a:defRPr>
            </a:lvl1pPr>
            <a:lvl2pPr marL="457200" indent="0" algn="ctr" rtl="0" eaLnBrk="0" fontAlgn="base" hangingPunct="0">
              <a:spcBef>
                <a:spcPts val="700"/>
              </a:spcBef>
              <a:spcAft>
                <a:spcPct val="0"/>
              </a:spcAft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716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828800" indent="0" algn="ctr" rtl="0" eaLnBrk="0" fontAlgn="base" hangingPunct="0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860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432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2004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57600" indent="0" algn="ctr" rtl="0" fontAlgn="base">
              <a:spcBef>
                <a:spcPts val="500"/>
              </a:spcBef>
              <a:spcAft>
                <a:spcPct val="0"/>
              </a:spcAft>
              <a:buNone/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1575377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441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D21-4A4F-034C-896A-AD009F94F6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</p:spTree>
    <p:extLst>
      <p:ext uri="{BB962C8B-B14F-4D97-AF65-F5344CB8AC3E}">
        <p14:creationId xmlns:p14="http://schemas.microsoft.com/office/powerpoint/2010/main" val="18655712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 algn="ctr"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7539-672D-2847-B799-9A2A8D95C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109775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18789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4297179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15498629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3B0AC-9194-3147-91C1-7FC7FBA87A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130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25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DFA092"/>
                </a:solidFill>
                <a:latin typeface="Arial"/>
                <a:cs typeface="Arial"/>
              </a:defRPr>
            </a:lvl1pPr>
          </a:lstStyle>
          <a:p>
            <a:pPr marL="9525">
              <a:lnSpc>
                <a:spcPts val="1024"/>
              </a:lnSpc>
            </a:pPr>
            <a:fld id="{81D60167-4931-47E6-BA6A-407CBD079E47}" type="slidenum">
              <a:rPr lang="en-US" spc="4" smtClean="0"/>
              <a:pPr marL="9525">
                <a:lnSpc>
                  <a:spcPts val="1024"/>
                </a:lnSpc>
              </a:pPr>
              <a:t>‹#›</a:t>
            </a:fld>
            <a:endParaRPr lang="en-US" spc="4" dirty="0"/>
          </a:p>
        </p:txBody>
      </p:sp>
    </p:spTree>
    <p:extLst>
      <p:ext uri="{BB962C8B-B14F-4D97-AF65-F5344CB8AC3E}">
        <p14:creationId xmlns:p14="http://schemas.microsoft.com/office/powerpoint/2010/main" val="258397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97025"/>
            <a:ext cx="7772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914650"/>
            <a:ext cx="6400800" cy="195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18" y="4825556"/>
            <a:ext cx="575518" cy="317944"/>
          </a:xfrm>
          <a:prstGeom prst="rect">
            <a:avLst/>
          </a:prstGeom>
        </p:spPr>
      </p:pic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315389" y="4882202"/>
            <a:ext cx="505516" cy="2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defRPr/>
            </a:pPr>
            <a:fld id="{49B76813-089B-5346-A50D-90CF445FC7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77" r:id="rId3"/>
    <p:sldLayoutId id="2147483687" r:id="rId4"/>
    <p:sldLayoutId id="2147483678" r:id="rId5"/>
    <p:sldLayoutId id="2147483692" r:id="rId6"/>
    <p:sldLayoutId id="2147483709" r:id="rId7"/>
    <p:sldLayoutId id="2147483708" r:id="rId8"/>
    <p:sldLayoutId id="2147483710" r:id="rId9"/>
    <p:sldLayoutId id="2147483711" r:id="rId10"/>
    <p:sldLayoutId id="214748371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0">
          <a:solidFill>
            <a:srgbClr val="0C234B"/>
          </a:solidFill>
          <a:latin typeface="Verdana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buClr>
          <a:srgbClr val="BE0B34"/>
        </a:buClr>
        <a:buFont typeface="Arial"/>
        <a:buChar char="•"/>
        <a:defRPr sz="20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1pPr>
      <a:lvl2pPr marL="704850" indent="-285750" algn="ctr" rtl="0" eaLnBrk="0" fontAlgn="base" hangingPunct="0">
        <a:spcBef>
          <a:spcPts val="700"/>
        </a:spcBef>
        <a:spcAft>
          <a:spcPct val="0"/>
        </a:spcAft>
        <a:buClr>
          <a:srgbClr val="BE0B34"/>
        </a:buClr>
        <a:buFont typeface="Arial"/>
        <a:buChar char="•"/>
        <a:defRPr sz="16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2pPr>
      <a:lvl3pPr marL="1047750" indent="-171450" algn="ctr" rtl="0" eaLnBrk="0" fontAlgn="base" hangingPunct="0">
        <a:spcBef>
          <a:spcPts val="6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3pPr>
      <a:lvl4pPr marL="1504950" indent="-171450" algn="ctr" rtl="0" eaLnBrk="0" fontAlgn="base" hangingPunct="0">
        <a:spcBef>
          <a:spcPts val="5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4pPr>
      <a:lvl5pPr marL="1962150" indent="-171450" algn="ctr" rtl="0" eaLnBrk="0" fontAlgn="base" hangingPunct="0">
        <a:spcBef>
          <a:spcPts val="500"/>
        </a:spcBef>
        <a:spcAft>
          <a:spcPct val="0"/>
        </a:spcAft>
        <a:buClr>
          <a:srgbClr val="BE0B34"/>
        </a:buClr>
        <a:buFont typeface="Arial"/>
        <a:buChar char="•"/>
        <a:defRPr sz="1200">
          <a:solidFill>
            <a:srgbClr val="6F868D"/>
          </a:solidFill>
          <a:latin typeface="Verdana"/>
          <a:ea typeface="+mn-ea"/>
          <a:cs typeface="Verdana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emf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emf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contracting@email.arizona.edu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71650"/>
            <a:ext cx="7772400" cy="1101725"/>
          </a:xfrm>
        </p:spPr>
        <p:txBody>
          <a:bodyPr/>
          <a:lstStyle/>
          <a:p>
            <a:r>
              <a:rPr lang="en-US" sz="5400" dirty="0">
                <a:solidFill>
                  <a:srgbClr val="0C234B"/>
                </a:solidFill>
                <a:latin typeface="Friz Quadrata" pitchFamily="2" charset="0"/>
              </a:rPr>
              <a:t>SPCS Contracting Services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08108A0-1F65-48D2-99BF-87ED7292B1D3}"/>
              </a:ext>
            </a:extLst>
          </p:cNvPr>
          <p:cNvSpPr/>
          <p:nvPr/>
        </p:nvSpPr>
        <p:spPr>
          <a:xfrm>
            <a:off x="1" y="0"/>
            <a:ext cx="9144000" cy="1101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B24C0392-0691-4D5F-AEFE-42942FF79E76}"/>
              </a:ext>
            </a:extLst>
          </p:cNvPr>
          <p:cNvSpPr>
            <a:spLocks noChangeAspect="1"/>
          </p:cNvSpPr>
          <p:nvPr/>
        </p:nvSpPr>
        <p:spPr>
          <a:xfrm>
            <a:off x="133992" y="107960"/>
            <a:ext cx="4297620" cy="9418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01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3FE4E-8B82-4B44-91C6-1194F3ED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D715D50-0E94-46CF-875A-551CB012435F}"/>
              </a:ext>
            </a:extLst>
          </p:cNvPr>
          <p:cNvSpPr/>
          <p:nvPr/>
        </p:nvSpPr>
        <p:spPr>
          <a:xfrm>
            <a:off x="1" y="1"/>
            <a:ext cx="9144000" cy="751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AFF4F5E-0FFF-4D09-BEB0-E46315024C81}"/>
              </a:ext>
            </a:extLst>
          </p:cNvPr>
          <p:cNvSpPr/>
          <p:nvPr/>
        </p:nvSpPr>
        <p:spPr bwMode="auto">
          <a:xfrm>
            <a:off x="2698325" y="1109544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61159A4-547A-4CD4-849F-E375A8DBF3CB}"/>
              </a:ext>
            </a:extLst>
          </p:cNvPr>
          <p:cNvSpPr/>
          <p:nvPr/>
        </p:nvSpPr>
        <p:spPr bwMode="auto">
          <a:xfrm>
            <a:off x="3433233" y="1109541"/>
            <a:ext cx="887307" cy="311573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71ECCF84-08E3-4CD2-AE7A-E49DB372F845}"/>
              </a:ext>
            </a:extLst>
          </p:cNvPr>
          <p:cNvSpPr/>
          <p:nvPr/>
        </p:nvSpPr>
        <p:spPr bwMode="auto">
          <a:xfrm>
            <a:off x="4229100" y="1109542"/>
            <a:ext cx="975360" cy="311573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2AB1694-AE88-4DDA-995C-486D3D0E1D06}"/>
              </a:ext>
            </a:extLst>
          </p:cNvPr>
          <p:cNvSpPr/>
          <p:nvPr/>
        </p:nvSpPr>
        <p:spPr bwMode="auto">
          <a:xfrm>
            <a:off x="5116407" y="1109542"/>
            <a:ext cx="934719" cy="311573"/>
          </a:xfrm>
          <a:prstGeom prst="chevron">
            <a:avLst/>
          </a:prstGeom>
          <a:solidFill>
            <a:srgbClr val="00B05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BBE6EE5F-85D2-4789-8CE9-C73546413670}"/>
              </a:ext>
            </a:extLst>
          </p:cNvPr>
          <p:cNvSpPr/>
          <p:nvPr/>
        </p:nvSpPr>
        <p:spPr>
          <a:xfrm>
            <a:off x="54864" y="85955"/>
            <a:ext cx="659333" cy="528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77BDE-63E4-4036-A431-1ADEB08CBC67}"/>
              </a:ext>
            </a:extLst>
          </p:cNvPr>
          <p:cNvSpPr txBox="1"/>
          <p:nvPr/>
        </p:nvSpPr>
        <p:spPr bwMode="auto">
          <a:xfrm>
            <a:off x="2688165" y="1440009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7C83C0-AE18-423E-8A44-D3490063A5C9}"/>
              </a:ext>
            </a:extLst>
          </p:cNvPr>
          <p:cNvSpPr txBox="1"/>
          <p:nvPr/>
        </p:nvSpPr>
        <p:spPr bwMode="auto">
          <a:xfrm>
            <a:off x="3399367" y="1433235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BC31C-F401-42CD-8159-EFA3B78E23B1}"/>
              </a:ext>
            </a:extLst>
          </p:cNvPr>
          <p:cNvSpPr txBox="1"/>
          <p:nvPr/>
        </p:nvSpPr>
        <p:spPr bwMode="auto">
          <a:xfrm>
            <a:off x="4320540" y="1440009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67DCD-05D6-4565-B2AE-3B1FFADA28CF}"/>
              </a:ext>
            </a:extLst>
          </p:cNvPr>
          <p:cNvSpPr txBox="1"/>
          <p:nvPr/>
        </p:nvSpPr>
        <p:spPr bwMode="auto">
          <a:xfrm>
            <a:off x="5201074" y="1440009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99934895-2C71-8644-A766-1DA5CF25A4E6}"/>
              </a:ext>
            </a:extLst>
          </p:cNvPr>
          <p:cNvSpPr txBox="1">
            <a:spLocks/>
          </p:cNvSpPr>
          <p:nvPr/>
        </p:nvSpPr>
        <p:spPr bwMode="auto">
          <a:xfrm>
            <a:off x="2145030" y="2222798"/>
            <a:ext cx="5143500" cy="249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rgbClr val="FF0000"/>
                </a:solidFill>
              </a:rPr>
              <a:t>The Contracting Process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Metrics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Tracking Your Contract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4200" kern="0" dirty="0"/>
          </a:p>
          <a:p>
            <a:endParaRPr lang="en-US" sz="4200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833154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5397" y="105158"/>
            <a:ext cx="5524500" cy="502061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Where Do I Send My Contract?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E09D6-1CA3-FD4F-AD43-DBA76FFF81AB}"/>
              </a:ext>
            </a:extLst>
          </p:cNvPr>
          <p:cNvSpPr txBox="1"/>
          <p:nvPr/>
        </p:nvSpPr>
        <p:spPr bwMode="auto">
          <a:xfrm>
            <a:off x="304800" y="886541"/>
            <a:ext cx="832485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SPCS Contracting Services</a:t>
            </a:r>
          </a:p>
          <a:p>
            <a:pPr lvl="1" algn="l">
              <a:spcAft>
                <a:spcPts val="1800"/>
              </a:spcAft>
            </a:pPr>
            <a:r>
              <a:rPr lang="en-US" sz="2400" b="0" i="0" dirty="0">
                <a:latin typeface="+mj-lt"/>
              </a:rPr>
              <a:t>   Incoming funds, unfunded agreements, for </a:t>
            </a:r>
            <a:r>
              <a:rPr lang="en-US" sz="2400" b="0" i="0" dirty="0">
                <a:solidFill>
                  <a:srgbClr val="7030A0"/>
                </a:solidFill>
                <a:latin typeface="+mj-lt"/>
              </a:rPr>
              <a:t>non-UAHS PIs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latin typeface="+mj-lt"/>
              </a:rPr>
              <a:t>UAHS Contracting Office</a:t>
            </a:r>
          </a:p>
          <a:p>
            <a:pPr lvl="1" algn="l">
              <a:spcAft>
                <a:spcPts val="1800"/>
              </a:spcAft>
            </a:pPr>
            <a:r>
              <a:rPr lang="en-US" sz="2400" dirty="0">
                <a:latin typeface="+mj-lt"/>
              </a:rPr>
              <a:t>   Incoming funds, unfunded agreements for </a:t>
            </a:r>
            <a:r>
              <a:rPr lang="en-US" sz="2400" dirty="0">
                <a:solidFill>
                  <a:srgbClr val="7030A0"/>
                </a:solidFill>
                <a:latin typeface="+mj-lt"/>
              </a:rPr>
              <a:t>UAHS PIs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latin typeface="+mj-lt"/>
              </a:rPr>
              <a:t>Procurement and Contracting Services (PACS)</a:t>
            </a:r>
          </a:p>
          <a:p>
            <a:pPr lvl="1" algn="l">
              <a:spcAft>
                <a:spcPts val="1800"/>
              </a:spcAft>
            </a:pPr>
            <a:r>
              <a:rPr lang="en-US" sz="2400" dirty="0">
                <a:latin typeface="+mj-lt"/>
              </a:rPr>
              <a:t>   Purchases of supplies, equipment, and services by UA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FF0000"/>
                </a:solidFill>
                <a:latin typeface="+mj-lt"/>
              </a:rPr>
              <a:t>Tech Launch Arizona (TL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A)</a:t>
            </a:r>
          </a:p>
          <a:p>
            <a:pPr lvl="1" algn="l"/>
            <a:r>
              <a:rPr lang="en-US" sz="2400" b="0" i="0" dirty="0">
                <a:latin typeface="+mj-lt"/>
              </a:rPr>
              <a:t>   Out</a:t>
            </a:r>
            <a:r>
              <a:rPr lang="en-US" sz="2400" dirty="0">
                <a:latin typeface="+mj-lt"/>
              </a:rPr>
              <a:t>going MTAs; CDAs relating to licensing discussions</a:t>
            </a:r>
            <a:endParaRPr lang="en-US" sz="2400" b="0" i="0" dirty="0">
              <a:latin typeface="+mj-lt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b="0" i="0" dirty="0">
              <a:latin typeface="+mj-lt"/>
            </a:endParaRPr>
          </a:p>
          <a:p>
            <a:pPr lvl="1" algn="l"/>
            <a:r>
              <a:rPr lang="en-US" sz="2400" dirty="0">
                <a:latin typeface="+mj-lt"/>
              </a:rPr>
              <a:t>		</a:t>
            </a:r>
            <a:endParaRPr lang="en-US" sz="240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265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5397" y="105158"/>
            <a:ext cx="5524500" cy="502061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Where Do I Send My Contract?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470D030-F1DC-5E43-A2C7-5DFC556B8D81}"/>
              </a:ext>
            </a:extLst>
          </p:cNvPr>
          <p:cNvSpPr txBox="1">
            <a:spLocks/>
          </p:cNvSpPr>
          <p:nvPr/>
        </p:nvSpPr>
        <p:spPr bwMode="auto">
          <a:xfrm>
            <a:off x="228600" y="1060492"/>
            <a:ext cx="86868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i="1" kern="0" dirty="0">
                <a:solidFill>
                  <a:schemeClr val="bg2">
                    <a:lumMod val="75000"/>
                  </a:schemeClr>
                </a:solidFill>
              </a:rPr>
              <a:t>Grants				Contracts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i="1" kern="0" dirty="0">
                <a:solidFill>
                  <a:schemeClr val="bg2">
                    <a:lumMod val="75000"/>
                  </a:schemeClr>
                </a:solidFill>
              </a:rPr>
              <a:t>Material Transfer Agreements		Data Use Agreements</a:t>
            </a:r>
            <a:br>
              <a:rPr lang="en-US" i="1" kern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i="1" kern="0" dirty="0">
                <a:solidFill>
                  <a:schemeClr val="bg2">
                    <a:lumMod val="75000"/>
                  </a:schemeClr>
                </a:solidFill>
              </a:rPr>
              <a:t>Confidentiality/Non-Disclosure Agreements 	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i="1" kern="0" dirty="0">
                <a:solidFill>
                  <a:schemeClr val="bg2">
                    <a:lumMod val="75000"/>
                  </a:schemeClr>
                </a:solidFill>
              </a:rPr>
              <a:t>Testing/Professional Services	Memoranda of Understanding	Intergovernmental Agreements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i="1" kern="0" dirty="0">
                <a:solidFill>
                  <a:schemeClr val="bg2">
                    <a:lumMod val="75000"/>
                  </a:schemeClr>
                </a:solidFill>
              </a:rPr>
              <a:t>Teaming Agreements		Student Experience Agreements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/>
              <a:buNone/>
            </a:pPr>
            <a:r>
              <a:rPr lang="en-US" i="1" kern="0" dirty="0">
                <a:solidFill>
                  <a:schemeClr val="bg2">
                    <a:lumMod val="75000"/>
                  </a:schemeClr>
                </a:solidFill>
              </a:rPr>
              <a:t>Museum of Art/Center for Creative Photography Agreements</a:t>
            </a:r>
          </a:p>
        </p:txBody>
      </p:sp>
    </p:spTree>
    <p:extLst>
      <p:ext uri="{BB962C8B-B14F-4D97-AF65-F5344CB8AC3E}">
        <p14:creationId xmlns:p14="http://schemas.microsoft.com/office/powerpoint/2010/main" val="394700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0100" y="95250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567" y="85955"/>
            <a:ext cx="659333" cy="528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C1F3437B-AC70-49B2-A3A6-8E25829A2AD6}"/>
              </a:ext>
            </a:extLst>
          </p:cNvPr>
          <p:cNvSpPr/>
          <p:nvPr/>
        </p:nvSpPr>
        <p:spPr bwMode="auto">
          <a:xfrm>
            <a:off x="3020544" y="3258270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580E6A78-D5F6-4E08-B37E-722D731D9ECF}"/>
              </a:ext>
            </a:extLst>
          </p:cNvPr>
          <p:cNvSpPr/>
          <p:nvPr/>
        </p:nvSpPr>
        <p:spPr bwMode="auto">
          <a:xfrm>
            <a:off x="3768998" y="3258267"/>
            <a:ext cx="887307" cy="311573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A3525D30-B7FA-4612-BB98-B60B363AEEF4}"/>
              </a:ext>
            </a:extLst>
          </p:cNvPr>
          <p:cNvSpPr/>
          <p:nvPr/>
        </p:nvSpPr>
        <p:spPr bwMode="auto">
          <a:xfrm>
            <a:off x="4564865" y="3258268"/>
            <a:ext cx="975360" cy="311573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B8CEEFB7-689C-4A00-9342-17700B508A0A}"/>
              </a:ext>
            </a:extLst>
          </p:cNvPr>
          <p:cNvSpPr/>
          <p:nvPr/>
        </p:nvSpPr>
        <p:spPr bwMode="auto">
          <a:xfrm>
            <a:off x="5452172" y="3258268"/>
            <a:ext cx="934719" cy="311573"/>
          </a:xfrm>
          <a:prstGeom prst="chevron">
            <a:avLst/>
          </a:prstGeom>
          <a:solidFill>
            <a:srgbClr val="00B05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1F7C7F-8E40-477B-9540-ED9BD0E11570}"/>
              </a:ext>
            </a:extLst>
          </p:cNvPr>
          <p:cNvSpPr txBox="1"/>
          <p:nvPr/>
        </p:nvSpPr>
        <p:spPr bwMode="auto">
          <a:xfrm>
            <a:off x="3023930" y="3588735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D355AA-684C-4E60-AF17-6BECFDF2D80E}"/>
              </a:ext>
            </a:extLst>
          </p:cNvPr>
          <p:cNvSpPr txBox="1"/>
          <p:nvPr/>
        </p:nvSpPr>
        <p:spPr bwMode="auto">
          <a:xfrm>
            <a:off x="3735132" y="3581961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834FDB-97AA-4C3D-A4F4-BB9C6C2A6483}"/>
              </a:ext>
            </a:extLst>
          </p:cNvPr>
          <p:cNvSpPr txBox="1"/>
          <p:nvPr/>
        </p:nvSpPr>
        <p:spPr bwMode="auto">
          <a:xfrm>
            <a:off x="4656305" y="3588735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323F9B-043A-4E8C-85FF-1610A43F7314}"/>
              </a:ext>
            </a:extLst>
          </p:cNvPr>
          <p:cNvSpPr txBox="1"/>
          <p:nvPr/>
        </p:nvSpPr>
        <p:spPr bwMode="auto">
          <a:xfrm>
            <a:off x="5536839" y="3588735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  <p:pic>
        <p:nvPicPr>
          <p:cNvPr id="33" name="Content Placeholder 4" descr="Screenshot 2015-06-18 08.24.59.png">
            <a:extLst>
              <a:ext uri="{FF2B5EF4-FFF2-40B4-BE49-F238E27FC236}">
                <a16:creationId xmlns:a16="http://schemas.microsoft.com/office/drawing/2014/main" id="{244A314E-8882-4871-BED3-7F0C60A4A4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2" b="4204"/>
          <a:stretch/>
        </p:blipFill>
        <p:spPr>
          <a:xfrm>
            <a:off x="604519" y="1657350"/>
            <a:ext cx="7934962" cy="1181656"/>
          </a:xfrm>
          <a:prstGeom prst="rect">
            <a:avLst/>
          </a:prstGeom>
          <a:effectLst/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AFF2AF75-7936-4279-AF74-2E4831EC337B}"/>
              </a:ext>
            </a:extLst>
          </p:cNvPr>
          <p:cNvSpPr/>
          <p:nvPr/>
        </p:nvSpPr>
        <p:spPr bwMode="auto">
          <a:xfrm rot="5400000">
            <a:off x="4414642" y="1070337"/>
            <a:ext cx="518757" cy="3925996"/>
          </a:xfrm>
          <a:prstGeom prst="leftBrace">
            <a:avLst>
              <a:gd name="adj1" fmla="val 70472"/>
              <a:gd name="adj2" fmla="val 38063"/>
            </a:avLst>
          </a:prstGeom>
          <a:noFill/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3227" y="84175"/>
            <a:ext cx="45324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FB8D8-660A-4C58-8EB6-3BF0FCF80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067" y="1811982"/>
            <a:ext cx="3815866" cy="533400"/>
          </a:xfrm>
          <a:prstGeom prst="rect">
            <a:avLst/>
          </a:prstGeom>
        </p:spPr>
      </p:pic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721E241E-44F8-4F51-9190-AC915ED627E1}"/>
              </a:ext>
            </a:extLst>
          </p:cNvPr>
          <p:cNvSpPr/>
          <p:nvPr/>
        </p:nvSpPr>
        <p:spPr bwMode="auto">
          <a:xfrm>
            <a:off x="2859193" y="2696253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EBDDC9FF-E494-4807-8483-83D0B7A1BA62}"/>
              </a:ext>
            </a:extLst>
          </p:cNvPr>
          <p:cNvSpPr/>
          <p:nvPr/>
        </p:nvSpPr>
        <p:spPr bwMode="auto">
          <a:xfrm>
            <a:off x="3607647" y="2696250"/>
            <a:ext cx="887307" cy="311573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5FF7EBB3-8EBC-4588-AAEA-22392E3BD66D}"/>
              </a:ext>
            </a:extLst>
          </p:cNvPr>
          <p:cNvSpPr/>
          <p:nvPr/>
        </p:nvSpPr>
        <p:spPr bwMode="auto">
          <a:xfrm>
            <a:off x="4403514" y="2696251"/>
            <a:ext cx="975360" cy="311573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C2A92109-BE94-40EF-A33C-355E285E46C8}"/>
              </a:ext>
            </a:extLst>
          </p:cNvPr>
          <p:cNvSpPr/>
          <p:nvPr/>
        </p:nvSpPr>
        <p:spPr bwMode="auto">
          <a:xfrm>
            <a:off x="5290821" y="2696251"/>
            <a:ext cx="934719" cy="311573"/>
          </a:xfrm>
          <a:prstGeom prst="chevron">
            <a:avLst/>
          </a:prstGeom>
          <a:solidFill>
            <a:srgbClr val="00B05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018A9-39F8-4333-A516-D3AE6A274656}"/>
              </a:ext>
            </a:extLst>
          </p:cNvPr>
          <p:cNvSpPr txBox="1"/>
          <p:nvPr/>
        </p:nvSpPr>
        <p:spPr bwMode="auto">
          <a:xfrm>
            <a:off x="2862579" y="3026718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4E9F5-7530-41F2-8B0A-D8DFEB8D511B}"/>
              </a:ext>
            </a:extLst>
          </p:cNvPr>
          <p:cNvSpPr txBox="1"/>
          <p:nvPr/>
        </p:nvSpPr>
        <p:spPr bwMode="auto">
          <a:xfrm>
            <a:off x="3573781" y="3019944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A41879-E255-45E3-AA9C-790352CD2BBF}"/>
              </a:ext>
            </a:extLst>
          </p:cNvPr>
          <p:cNvSpPr txBox="1"/>
          <p:nvPr/>
        </p:nvSpPr>
        <p:spPr bwMode="auto">
          <a:xfrm>
            <a:off x="4494954" y="3026718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33C619-D72F-4811-8FD4-C66B96F170C1}"/>
              </a:ext>
            </a:extLst>
          </p:cNvPr>
          <p:cNvSpPr txBox="1"/>
          <p:nvPr/>
        </p:nvSpPr>
        <p:spPr bwMode="auto">
          <a:xfrm>
            <a:off x="5375488" y="3026718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</p:spTree>
    <p:extLst>
      <p:ext uri="{BB962C8B-B14F-4D97-AF65-F5344CB8AC3E}">
        <p14:creationId xmlns:p14="http://schemas.microsoft.com/office/powerpoint/2010/main" val="2014735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4581" y="87103"/>
            <a:ext cx="5715000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D548A6-6304-4E15-B4D0-CAF85A72A1AF}"/>
              </a:ext>
            </a:extLst>
          </p:cNvPr>
          <p:cNvSpPr txBox="1">
            <a:spLocks/>
          </p:cNvSpPr>
          <p:nvPr/>
        </p:nvSpPr>
        <p:spPr bwMode="auto">
          <a:xfrm>
            <a:off x="923913" y="2152650"/>
            <a:ext cx="6972299" cy="265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algn="l">
              <a:buFont typeface="+mj-lt"/>
              <a:buAutoNum type="arabicPeriod"/>
              <a:defRPr/>
            </a:pPr>
            <a:r>
              <a:rPr lang="en-US" altLang="en-US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Submission Cover Sheet</a:t>
            </a:r>
          </a:p>
          <a:p>
            <a:pPr algn="l">
              <a:buFont typeface="+mj-lt"/>
              <a:buAutoNum type="arabicPeriod"/>
              <a:defRPr/>
            </a:pPr>
            <a:r>
              <a:rPr lang="en-US" altLang="en-US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Control Checklist (if an export-control related area)</a:t>
            </a:r>
          </a:p>
          <a:p>
            <a:pPr algn="l">
              <a:buFont typeface="+mj-lt"/>
              <a:buAutoNum type="arabicPeriod"/>
              <a:defRPr/>
            </a:pPr>
            <a:r>
              <a:rPr lang="en-US" altLang="en-US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in Word format (unless Contracting is asked to provide our template to sponsor)</a:t>
            </a:r>
          </a:p>
          <a:p>
            <a:pPr algn="l">
              <a:buFont typeface="+mj-lt"/>
              <a:buAutoNum type="arabicPeriod"/>
              <a:defRPr/>
            </a:pPr>
            <a:r>
              <a:rPr lang="en-US" altLang="en-US" sz="18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Workscope</a:t>
            </a:r>
            <a:endParaRPr lang="en-US" altLang="en-US" sz="18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AutoNum type="arabicPeriod"/>
              <a:defRPr/>
            </a:pPr>
            <a:r>
              <a:rPr lang="en-US" altLang="en-US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(estimate is fine)</a:t>
            </a:r>
          </a:p>
          <a:p>
            <a:pPr algn="l">
              <a:buFont typeface="+mj-lt"/>
              <a:buAutoNum type="arabicPeriod"/>
              <a:defRPr/>
            </a:pPr>
            <a:r>
              <a:rPr lang="en-US" altLang="en-US" sz="1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lead time</a:t>
            </a:r>
          </a:p>
        </p:txBody>
      </p:sp>
      <p:sp>
        <p:nvSpPr>
          <p:cNvPr id="13" name="Arrow: Pentagon 2">
            <a:extLst>
              <a:ext uri="{FF2B5EF4-FFF2-40B4-BE49-F238E27FC236}">
                <a16:creationId xmlns:a16="http://schemas.microsoft.com/office/drawing/2014/main" id="{AF1E514F-AA64-3E41-AB33-C47224105276}"/>
              </a:ext>
            </a:extLst>
          </p:cNvPr>
          <p:cNvSpPr/>
          <p:nvPr/>
        </p:nvSpPr>
        <p:spPr bwMode="auto">
          <a:xfrm>
            <a:off x="83975" y="894729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Arrow: Chevron 3">
            <a:extLst>
              <a:ext uri="{FF2B5EF4-FFF2-40B4-BE49-F238E27FC236}">
                <a16:creationId xmlns:a16="http://schemas.microsoft.com/office/drawing/2014/main" id="{A92E9AF6-FB44-524B-AD35-F714D9231B63}"/>
              </a:ext>
            </a:extLst>
          </p:cNvPr>
          <p:cNvSpPr/>
          <p:nvPr/>
        </p:nvSpPr>
        <p:spPr bwMode="auto">
          <a:xfrm>
            <a:off x="818883" y="894726"/>
            <a:ext cx="887307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Arrow: Chevron 4">
            <a:extLst>
              <a:ext uri="{FF2B5EF4-FFF2-40B4-BE49-F238E27FC236}">
                <a16:creationId xmlns:a16="http://schemas.microsoft.com/office/drawing/2014/main" id="{5FD113C7-5D1C-164C-A7B9-AD68842145C6}"/>
              </a:ext>
            </a:extLst>
          </p:cNvPr>
          <p:cNvSpPr/>
          <p:nvPr/>
        </p:nvSpPr>
        <p:spPr bwMode="auto">
          <a:xfrm>
            <a:off x="1614750" y="894727"/>
            <a:ext cx="975360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Arrow: Chevron 5">
            <a:extLst>
              <a:ext uri="{FF2B5EF4-FFF2-40B4-BE49-F238E27FC236}">
                <a16:creationId xmlns:a16="http://schemas.microsoft.com/office/drawing/2014/main" id="{AEBD69AF-53E1-5F4B-8911-37D8B9A6A3A6}"/>
              </a:ext>
            </a:extLst>
          </p:cNvPr>
          <p:cNvSpPr/>
          <p:nvPr/>
        </p:nvSpPr>
        <p:spPr bwMode="auto">
          <a:xfrm>
            <a:off x="2496997" y="894727"/>
            <a:ext cx="934719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6AD626-BF03-2143-891E-BA59CF810881}"/>
              </a:ext>
            </a:extLst>
          </p:cNvPr>
          <p:cNvSpPr txBox="1"/>
          <p:nvPr/>
        </p:nvSpPr>
        <p:spPr bwMode="auto">
          <a:xfrm>
            <a:off x="73815" y="1209806"/>
            <a:ext cx="6637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4DC80-C9DA-A942-8348-8C55E81D083E}"/>
              </a:ext>
            </a:extLst>
          </p:cNvPr>
          <p:cNvSpPr txBox="1"/>
          <p:nvPr/>
        </p:nvSpPr>
        <p:spPr bwMode="auto">
          <a:xfrm>
            <a:off x="785017" y="1218420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A82C57-0C0E-5646-8191-96C9F506E7F2}"/>
              </a:ext>
            </a:extLst>
          </p:cNvPr>
          <p:cNvSpPr txBox="1"/>
          <p:nvPr/>
        </p:nvSpPr>
        <p:spPr bwMode="auto">
          <a:xfrm>
            <a:off x="1706190" y="1225194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196A7F-13A5-2141-AA7D-19A4E6D727F3}"/>
              </a:ext>
            </a:extLst>
          </p:cNvPr>
          <p:cNvSpPr txBox="1"/>
          <p:nvPr/>
        </p:nvSpPr>
        <p:spPr bwMode="auto">
          <a:xfrm>
            <a:off x="2581664" y="1225194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33327-73D5-BA4B-8079-1F0E9694F9EE}"/>
              </a:ext>
            </a:extLst>
          </p:cNvPr>
          <p:cNvSpPr txBox="1"/>
          <p:nvPr/>
        </p:nvSpPr>
        <p:spPr bwMode="auto">
          <a:xfrm>
            <a:off x="190501" y="1567561"/>
            <a:ext cx="8879684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0" i="0" dirty="0">
                <a:latin typeface="+mj-lt"/>
              </a:rPr>
              <a:t>What do we need to give you the best and quickest service?</a:t>
            </a:r>
          </a:p>
        </p:txBody>
      </p:sp>
    </p:spTree>
    <p:extLst>
      <p:ext uri="{BB962C8B-B14F-4D97-AF65-F5344CB8AC3E}">
        <p14:creationId xmlns:p14="http://schemas.microsoft.com/office/powerpoint/2010/main" val="292697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0100" y="95250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C680D4-3BB7-468C-8776-34D58312A3A2}"/>
              </a:ext>
            </a:extLst>
          </p:cNvPr>
          <p:cNvSpPr txBox="1">
            <a:spLocks/>
          </p:cNvSpPr>
          <p:nvPr/>
        </p:nvSpPr>
        <p:spPr bwMode="auto">
          <a:xfrm>
            <a:off x="1181100" y="1104723"/>
            <a:ext cx="1198147" cy="44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F63D381-1406-4AF7-9FCC-C55F9B5A2752}"/>
              </a:ext>
            </a:extLst>
          </p:cNvPr>
          <p:cNvSpPr/>
          <p:nvPr/>
        </p:nvSpPr>
        <p:spPr bwMode="auto">
          <a:xfrm>
            <a:off x="365027" y="1170351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9C59C-4C67-BA48-9465-1334D2A327D9}"/>
              </a:ext>
            </a:extLst>
          </p:cNvPr>
          <p:cNvSpPr txBox="1"/>
          <p:nvPr/>
        </p:nvSpPr>
        <p:spPr bwMode="auto">
          <a:xfrm>
            <a:off x="0" y="2614568"/>
            <a:ext cx="78867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0" i="0" dirty="0">
                <a:latin typeface="Times New Roman"/>
              </a:rPr>
              <a:t>Insert Contract Submission Cover Sheet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04A2BF-97E9-1D4E-B61B-8094EFC94690}"/>
              </a:ext>
            </a:extLst>
          </p:cNvPr>
          <p:cNvSpPr/>
          <p:nvPr/>
        </p:nvSpPr>
        <p:spPr bwMode="auto">
          <a:xfrm>
            <a:off x="0" y="0"/>
            <a:ext cx="9334500" cy="52768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C663A-7D3F-B14F-B727-E74D128E7A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704"/>
          <a:stretch/>
        </p:blipFill>
        <p:spPr>
          <a:xfrm>
            <a:off x="2304711" y="-2286"/>
            <a:ext cx="4725077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12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0100" y="95250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C680D4-3BB7-468C-8776-34D58312A3A2}"/>
              </a:ext>
            </a:extLst>
          </p:cNvPr>
          <p:cNvSpPr txBox="1">
            <a:spLocks/>
          </p:cNvSpPr>
          <p:nvPr/>
        </p:nvSpPr>
        <p:spPr bwMode="auto">
          <a:xfrm>
            <a:off x="1181100" y="1104723"/>
            <a:ext cx="1198147" cy="44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F63D381-1406-4AF7-9FCC-C55F9B5A2752}"/>
              </a:ext>
            </a:extLst>
          </p:cNvPr>
          <p:cNvSpPr/>
          <p:nvPr/>
        </p:nvSpPr>
        <p:spPr bwMode="auto">
          <a:xfrm>
            <a:off x="365027" y="1170351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9C59C-4C67-BA48-9465-1334D2A327D9}"/>
              </a:ext>
            </a:extLst>
          </p:cNvPr>
          <p:cNvSpPr txBox="1"/>
          <p:nvPr/>
        </p:nvSpPr>
        <p:spPr bwMode="auto">
          <a:xfrm>
            <a:off x="0" y="2614568"/>
            <a:ext cx="78867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0" i="0" dirty="0">
                <a:latin typeface="Times New Roman"/>
              </a:rPr>
              <a:t>Insert Contract Submission Cover Sheet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04A2BF-97E9-1D4E-B61B-8094EFC94690}"/>
              </a:ext>
            </a:extLst>
          </p:cNvPr>
          <p:cNvSpPr/>
          <p:nvPr/>
        </p:nvSpPr>
        <p:spPr bwMode="auto">
          <a:xfrm>
            <a:off x="0" y="0"/>
            <a:ext cx="9334500" cy="52768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A77055-424A-6E4D-A921-447551D09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494" y="-23857"/>
            <a:ext cx="4077566" cy="5276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5A7349-B0D1-D143-ABA7-F3E849BAC726}"/>
              </a:ext>
            </a:extLst>
          </p:cNvPr>
          <p:cNvSpPr txBox="1"/>
          <p:nvPr/>
        </p:nvSpPr>
        <p:spPr bwMode="auto">
          <a:xfrm>
            <a:off x="1405024" y="231547"/>
            <a:ext cx="3360420" cy="481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+mj-lt"/>
              </a:rPr>
              <a:t>Needed for space sciences, chemistry, physics, materials science, geosciences, engineering, electronics, computer science, management information systems, instrumentation design and use, and related fields </a:t>
            </a:r>
            <a:endParaRPr lang="en-US" sz="2800" b="0" i="0" dirty="0">
              <a:latin typeface="+mj-l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52E1706F-8E00-874C-ADB1-F87B10398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34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1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5925" y="95908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20" name="Arrow: Pentagon 2">
            <a:extLst>
              <a:ext uri="{FF2B5EF4-FFF2-40B4-BE49-F238E27FC236}">
                <a16:creationId xmlns:a16="http://schemas.microsoft.com/office/drawing/2014/main" id="{F7FE3075-A49E-3445-A653-C1F8B85DE92B}"/>
              </a:ext>
            </a:extLst>
          </p:cNvPr>
          <p:cNvSpPr/>
          <p:nvPr/>
        </p:nvSpPr>
        <p:spPr bwMode="auto">
          <a:xfrm>
            <a:off x="83975" y="894729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Arrow: Chevron 3">
            <a:extLst>
              <a:ext uri="{FF2B5EF4-FFF2-40B4-BE49-F238E27FC236}">
                <a16:creationId xmlns:a16="http://schemas.microsoft.com/office/drawing/2014/main" id="{FB4C3858-ACA9-A743-83B6-17F2D67B5719}"/>
              </a:ext>
            </a:extLst>
          </p:cNvPr>
          <p:cNvSpPr/>
          <p:nvPr/>
        </p:nvSpPr>
        <p:spPr bwMode="auto">
          <a:xfrm>
            <a:off x="818883" y="894726"/>
            <a:ext cx="887307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Arrow: Chevron 4">
            <a:extLst>
              <a:ext uri="{FF2B5EF4-FFF2-40B4-BE49-F238E27FC236}">
                <a16:creationId xmlns:a16="http://schemas.microsoft.com/office/drawing/2014/main" id="{56CF5D79-B52D-C042-BE0A-FD27B4155E3D}"/>
              </a:ext>
            </a:extLst>
          </p:cNvPr>
          <p:cNvSpPr/>
          <p:nvPr/>
        </p:nvSpPr>
        <p:spPr bwMode="auto">
          <a:xfrm>
            <a:off x="1614750" y="894727"/>
            <a:ext cx="975360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Arrow: Chevron 5">
            <a:extLst>
              <a:ext uri="{FF2B5EF4-FFF2-40B4-BE49-F238E27FC236}">
                <a16:creationId xmlns:a16="http://schemas.microsoft.com/office/drawing/2014/main" id="{C7A1D9F8-15D5-764E-A5A3-F99A0E81B0AC}"/>
              </a:ext>
            </a:extLst>
          </p:cNvPr>
          <p:cNvSpPr/>
          <p:nvPr/>
        </p:nvSpPr>
        <p:spPr bwMode="auto">
          <a:xfrm>
            <a:off x="2496997" y="894727"/>
            <a:ext cx="934719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D1407F-0F20-6648-A3AE-C09B6B112F1E}"/>
              </a:ext>
            </a:extLst>
          </p:cNvPr>
          <p:cNvSpPr txBox="1"/>
          <p:nvPr/>
        </p:nvSpPr>
        <p:spPr bwMode="auto">
          <a:xfrm>
            <a:off x="73815" y="1209806"/>
            <a:ext cx="6637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358048-4DAA-4F4A-9628-8D11936A1802}"/>
              </a:ext>
            </a:extLst>
          </p:cNvPr>
          <p:cNvSpPr txBox="1"/>
          <p:nvPr/>
        </p:nvSpPr>
        <p:spPr bwMode="auto">
          <a:xfrm>
            <a:off x="785017" y="1218420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123987-A8C9-9949-85D8-EADBCA6857BF}"/>
              </a:ext>
            </a:extLst>
          </p:cNvPr>
          <p:cNvSpPr txBox="1"/>
          <p:nvPr/>
        </p:nvSpPr>
        <p:spPr bwMode="auto">
          <a:xfrm>
            <a:off x="1706190" y="1225194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E5CF76-A714-0747-925F-3BF1D7D9BDA5}"/>
              </a:ext>
            </a:extLst>
          </p:cNvPr>
          <p:cNvSpPr txBox="1"/>
          <p:nvPr/>
        </p:nvSpPr>
        <p:spPr bwMode="auto">
          <a:xfrm>
            <a:off x="2581664" y="1225194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B2288-500B-F340-A40C-823FD8A4561D}"/>
              </a:ext>
            </a:extLst>
          </p:cNvPr>
          <p:cNvSpPr/>
          <p:nvPr/>
        </p:nvSpPr>
        <p:spPr bwMode="auto">
          <a:xfrm>
            <a:off x="329731" y="2011990"/>
            <a:ext cx="663787" cy="97885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F13FCE-EF84-C24D-A3F9-81518B401687}"/>
              </a:ext>
            </a:extLst>
          </p:cNvPr>
          <p:cNvSpPr txBox="1"/>
          <p:nvPr/>
        </p:nvSpPr>
        <p:spPr bwMode="auto">
          <a:xfrm>
            <a:off x="342564" y="2167083"/>
            <a:ext cx="65095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b="0" i="0" dirty="0">
                <a:latin typeface="Times New Roman"/>
              </a:rPr>
              <a:t>Contract Submission Cover Sheet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F62F50-3B0F-774C-A4E8-E800C7B579D6}"/>
              </a:ext>
            </a:extLst>
          </p:cNvPr>
          <p:cNvSpPr/>
          <p:nvPr/>
        </p:nvSpPr>
        <p:spPr bwMode="auto">
          <a:xfrm>
            <a:off x="323714" y="3182655"/>
            <a:ext cx="663787" cy="97885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ECEEEC-CFF9-9245-837C-BA0869007447}"/>
              </a:ext>
            </a:extLst>
          </p:cNvPr>
          <p:cNvSpPr txBox="1"/>
          <p:nvPr/>
        </p:nvSpPr>
        <p:spPr bwMode="auto">
          <a:xfrm>
            <a:off x="336548" y="3330415"/>
            <a:ext cx="65095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b="0" i="0" dirty="0">
                <a:latin typeface="Times New Roman"/>
              </a:rPr>
              <a:t>Export Control Checklist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B640EC59-07CA-2B4F-A086-CE5884145279}"/>
              </a:ext>
            </a:extLst>
          </p:cNvPr>
          <p:cNvSpPr/>
          <p:nvPr/>
        </p:nvSpPr>
        <p:spPr bwMode="auto">
          <a:xfrm>
            <a:off x="1238248" y="2984997"/>
            <a:ext cx="663787" cy="19765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AFA167-BA9F-654C-ADE5-76895B5F94FF}"/>
              </a:ext>
            </a:extLst>
          </p:cNvPr>
          <p:cNvSpPr txBox="1"/>
          <p:nvPr/>
        </p:nvSpPr>
        <p:spPr bwMode="auto">
          <a:xfrm>
            <a:off x="2225749" y="2761028"/>
            <a:ext cx="115148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j-lt"/>
              </a:rPr>
              <a:t>Contracts Coordinator</a:t>
            </a:r>
            <a:endParaRPr lang="en-US" sz="1400" b="0" i="0" dirty="0">
              <a:latin typeface="+mj-lt"/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CF7775C5-B210-4341-A181-409AF0E861D6}"/>
              </a:ext>
            </a:extLst>
          </p:cNvPr>
          <p:cNvSpPr/>
          <p:nvPr/>
        </p:nvSpPr>
        <p:spPr bwMode="auto">
          <a:xfrm>
            <a:off x="3450963" y="2930953"/>
            <a:ext cx="663787" cy="20482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D6F1BD-3867-E040-BBCD-7B5B486D7E5A}"/>
              </a:ext>
            </a:extLst>
          </p:cNvPr>
          <p:cNvSpPr txBox="1"/>
          <p:nvPr/>
        </p:nvSpPr>
        <p:spPr bwMode="auto">
          <a:xfrm>
            <a:off x="4335621" y="2748670"/>
            <a:ext cx="115148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j-lt"/>
              </a:rPr>
              <a:t>Negotiator Assignment</a:t>
            </a:r>
            <a:endParaRPr lang="en-US" sz="1400" b="0" i="0" dirty="0">
              <a:latin typeface="+mj-lt"/>
            </a:endParaRP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DA5CCA01-4A53-5343-95A9-82540A27BEB5}"/>
              </a:ext>
            </a:extLst>
          </p:cNvPr>
          <p:cNvSpPr/>
          <p:nvPr/>
        </p:nvSpPr>
        <p:spPr bwMode="auto">
          <a:xfrm>
            <a:off x="5704077" y="2930953"/>
            <a:ext cx="663787" cy="20482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DD50B6-5335-9C4A-A970-AA4D11BB9FAE}"/>
              </a:ext>
            </a:extLst>
          </p:cNvPr>
          <p:cNvSpPr txBox="1"/>
          <p:nvPr/>
        </p:nvSpPr>
        <p:spPr bwMode="auto">
          <a:xfrm>
            <a:off x="3432225" y="2681227"/>
            <a:ext cx="6637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b="0" i="0" dirty="0">
                <a:latin typeface="+mj-lt"/>
              </a:rPr>
              <a:t>to Manager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D08A33-1CCB-B44B-89EE-8C02D0D947F6}"/>
              </a:ext>
            </a:extLst>
          </p:cNvPr>
          <p:cNvSpPr txBox="1"/>
          <p:nvPr/>
        </p:nvSpPr>
        <p:spPr bwMode="auto">
          <a:xfrm>
            <a:off x="5672073" y="2571699"/>
            <a:ext cx="663787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b="0" i="0" dirty="0">
                <a:latin typeface="+mj-lt"/>
              </a:rPr>
              <a:t>to PI/ Department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66D2AF-8487-1344-825D-D5DE306F3411}"/>
              </a:ext>
            </a:extLst>
          </p:cNvPr>
          <p:cNvSpPr txBox="1"/>
          <p:nvPr/>
        </p:nvSpPr>
        <p:spPr bwMode="auto">
          <a:xfrm>
            <a:off x="6742018" y="2636291"/>
            <a:ext cx="161911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j-lt"/>
              </a:rPr>
              <a:t>Acknowledgement of Receipt and Assignment</a:t>
            </a:r>
            <a:endParaRPr lang="en-US" sz="1400" b="0" i="0" dirty="0">
              <a:latin typeface="+mj-lt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6E12D34-AF79-1544-A77A-DCE23342E30E}"/>
              </a:ext>
            </a:extLst>
          </p:cNvPr>
          <p:cNvCxnSpPr/>
          <p:nvPr/>
        </p:nvCxnSpPr>
        <p:spPr bwMode="auto">
          <a:xfrm>
            <a:off x="2864334" y="3341063"/>
            <a:ext cx="0" cy="4407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50AA1E1-FC9C-F540-B59A-19C7CB175004}"/>
              </a:ext>
            </a:extLst>
          </p:cNvPr>
          <p:cNvSpPr txBox="1"/>
          <p:nvPr/>
        </p:nvSpPr>
        <p:spPr bwMode="auto">
          <a:xfrm>
            <a:off x="2038083" y="3837909"/>
            <a:ext cx="1637709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j-lt"/>
              </a:rPr>
              <a:t>PI Acknowledgement of Terms (Amendments)</a:t>
            </a:r>
            <a:endParaRPr lang="en-US" sz="1400" b="0" i="0" dirty="0">
              <a:latin typeface="+mj-lt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86733B7-2625-504D-A782-2BBC306CA45F}"/>
              </a:ext>
            </a:extLst>
          </p:cNvPr>
          <p:cNvCxnSpPr/>
          <p:nvPr/>
        </p:nvCxnSpPr>
        <p:spPr bwMode="auto">
          <a:xfrm flipH="1">
            <a:off x="3144409" y="2344054"/>
            <a:ext cx="205512" cy="4046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5E2995C8-5ECF-6140-96B6-F73BA200E91D}"/>
              </a:ext>
            </a:extLst>
          </p:cNvPr>
          <p:cNvSpPr txBox="1"/>
          <p:nvPr/>
        </p:nvSpPr>
        <p:spPr bwMode="auto">
          <a:xfrm>
            <a:off x="3188709" y="2039308"/>
            <a:ext cx="67679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0" i="0" dirty="0">
                <a:latin typeface="+mj-lt"/>
              </a:rPr>
              <a:t>Sponsor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5D7F169-498C-984B-B7A2-AF8ECF574410}"/>
              </a:ext>
            </a:extLst>
          </p:cNvPr>
          <p:cNvCxnSpPr>
            <a:cxnSpLocks/>
          </p:cNvCxnSpPr>
          <p:nvPr/>
        </p:nvCxnSpPr>
        <p:spPr bwMode="auto">
          <a:xfrm>
            <a:off x="2799328" y="2309699"/>
            <a:ext cx="0" cy="3834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FA88AAC-D828-7943-9812-74F66B782D93}"/>
              </a:ext>
            </a:extLst>
          </p:cNvPr>
          <p:cNvCxnSpPr>
            <a:cxnSpLocks/>
          </p:cNvCxnSpPr>
          <p:nvPr/>
        </p:nvCxnSpPr>
        <p:spPr bwMode="auto">
          <a:xfrm>
            <a:off x="2201868" y="2306478"/>
            <a:ext cx="208080" cy="4096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9A5219D-453E-9E40-AAF8-35036DF992C6}"/>
              </a:ext>
            </a:extLst>
          </p:cNvPr>
          <p:cNvSpPr txBox="1"/>
          <p:nvPr/>
        </p:nvSpPr>
        <p:spPr bwMode="auto">
          <a:xfrm>
            <a:off x="2637325" y="2037519"/>
            <a:ext cx="312957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0" i="0" dirty="0">
                <a:latin typeface="+mj-lt"/>
              </a:rPr>
              <a:t>PI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358E97-A792-B14F-B402-E4DEE9E6FDC9}"/>
              </a:ext>
            </a:extLst>
          </p:cNvPr>
          <p:cNvSpPr txBox="1"/>
          <p:nvPr/>
        </p:nvSpPr>
        <p:spPr bwMode="auto">
          <a:xfrm>
            <a:off x="1786790" y="1836223"/>
            <a:ext cx="56434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0" i="0" dirty="0">
                <a:latin typeface="+mj-lt"/>
              </a:rPr>
              <a:t>SPCS in-box</a:t>
            </a:r>
          </a:p>
        </p:txBody>
      </p:sp>
    </p:spTree>
    <p:extLst>
      <p:ext uri="{BB962C8B-B14F-4D97-AF65-F5344CB8AC3E}">
        <p14:creationId xmlns:p14="http://schemas.microsoft.com/office/powerpoint/2010/main" val="2768546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6800" y="86560"/>
            <a:ext cx="5715000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D548A6-6304-4E15-B4D0-CAF85A72A1AF}"/>
              </a:ext>
            </a:extLst>
          </p:cNvPr>
          <p:cNvSpPr txBox="1">
            <a:spLocks/>
          </p:cNvSpPr>
          <p:nvPr/>
        </p:nvSpPr>
        <p:spPr bwMode="auto">
          <a:xfrm>
            <a:off x="609600" y="1650718"/>
            <a:ext cx="8191500" cy="265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algn="l">
              <a:defRPr/>
            </a:pPr>
            <a:r>
              <a:rPr lang="en-US" altLang="en-US" sz="18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are logged into the UAccess Negotiations Log</a:t>
            </a:r>
          </a:p>
          <a:p>
            <a:pPr algn="l">
              <a:defRPr/>
            </a:pPr>
            <a:r>
              <a:rPr lang="en-US" altLang="en-US" sz="18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a unique Negotiation Log # (this is your tracking #)</a:t>
            </a:r>
          </a:p>
          <a:p>
            <a:pPr algn="l">
              <a:defRPr/>
            </a:pPr>
            <a:r>
              <a:rPr lang="en-US" altLang="en-US" sz="18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Forwarded to Mark (Government &amp; Non-Profit) or to Radha (Industry) for assignment</a:t>
            </a:r>
          </a:p>
          <a:p>
            <a:pPr algn="l">
              <a:defRPr/>
            </a:pPr>
            <a:r>
              <a:rPr lang="en-US" altLang="en-US" sz="18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Assigned to a Negotiator</a:t>
            </a:r>
          </a:p>
          <a:p>
            <a:pPr marL="0" indent="0">
              <a:buNone/>
              <a:defRPr/>
            </a:pPr>
            <a:endParaRPr lang="en-US" altLang="en-US" sz="18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18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Information is emailed to the Department contact and assigned PI </a:t>
            </a:r>
          </a:p>
        </p:txBody>
      </p:sp>
      <p:sp>
        <p:nvSpPr>
          <p:cNvPr id="13" name="Arrow: Pentagon 2">
            <a:extLst>
              <a:ext uri="{FF2B5EF4-FFF2-40B4-BE49-F238E27FC236}">
                <a16:creationId xmlns:a16="http://schemas.microsoft.com/office/drawing/2014/main" id="{AF1E514F-AA64-3E41-AB33-C47224105276}"/>
              </a:ext>
            </a:extLst>
          </p:cNvPr>
          <p:cNvSpPr/>
          <p:nvPr/>
        </p:nvSpPr>
        <p:spPr bwMode="auto">
          <a:xfrm>
            <a:off x="83975" y="894729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Arrow: Chevron 3">
            <a:extLst>
              <a:ext uri="{FF2B5EF4-FFF2-40B4-BE49-F238E27FC236}">
                <a16:creationId xmlns:a16="http://schemas.microsoft.com/office/drawing/2014/main" id="{A92E9AF6-FB44-524B-AD35-F714D9231B63}"/>
              </a:ext>
            </a:extLst>
          </p:cNvPr>
          <p:cNvSpPr/>
          <p:nvPr/>
        </p:nvSpPr>
        <p:spPr bwMode="auto">
          <a:xfrm>
            <a:off x="818883" y="894726"/>
            <a:ext cx="887307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Arrow: Chevron 4">
            <a:extLst>
              <a:ext uri="{FF2B5EF4-FFF2-40B4-BE49-F238E27FC236}">
                <a16:creationId xmlns:a16="http://schemas.microsoft.com/office/drawing/2014/main" id="{5FD113C7-5D1C-164C-A7B9-AD68842145C6}"/>
              </a:ext>
            </a:extLst>
          </p:cNvPr>
          <p:cNvSpPr/>
          <p:nvPr/>
        </p:nvSpPr>
        <p:spPr bwMode="auto">
          <a:xfrm>
            <a:off x="1614750" y="894727"/>
            <a:ext cx="975360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Arrow: Chevron 5">
            <a:extLst>
              <a:ext uri="{FF2B5EF4-FFF2-40B4-BE49-F238E27FC236}">
                <a16:creationId xmlns:a16="http://schemas.microsoft.com/office/drawing/2014/main" id="{AEBD69AF-53E1-5F4B-8911-37D8B9A6A3A6}"/>
              </a:ext>
            </a:extLst>
          </p:cNvPr>
          <p:cNvSpPr/>
          <p:nvPr/>
        </p:nvSpPr>
        <p:spPr bwMode="auto">
          <a:xfrm>
            <a:off x="2496997" y="894727"/>
            <a:ext cx="934719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6AD626-BF03-2143-891E-BA59CF810881}"/>
              </a:ext>
            </a:extLst>
          </p:cNvPr>
          <p:cNvSpPr txBox="1"/>
          <p:nvPr/>
        </p:nvSpPr>
        <p:spPr bwMode="auto">
          <a:xfrm>
            <a:off x="73815" y="1209806"/>
            <a:ext cx="6637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4DC80-C9DA-A942-8348-8C55E81D083E}"/>
              </a:ext>
            </a:extLst>
          </p:cNvPr>
          <p:cNvSpPr txBox="1"/>
          <p:nvPr/>
        </p:nvSpPr>
        <p:spPr bwMode="auto">
          <a:xfrm>
            <a:off x="785017" y="1218420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A82C57-0C0E-5646-8191-96C9F506E7F2}"/>
              </a:ext>
            </a:extLst>
          </p:cNvPr>
          <p:cNvSpPr txBox="1"/>
          <p:nvPr/>
        </p:nvSpPr>
        <p:spPr bwMode="auto">
          <a:xfrm>
            <a:off x="1706190" y="1225194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196A7F-13A5-2141-AA7D-19A4E6D727F3}"/>
              </a:ext>
            </a:extLst>
          </p:cNvPr>
          <p:cNvSpPr txBox="1"/>
          <p:nvPr/>
        </p:nvSpPr>
        <p:spPr bwMode="auto">
          <a:xfrm>
            <a:off x="2581664" y="1225194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</p:spTree>
    <p:extLst>
      <p:ext uri="{BB962C8B-B14F-4D97-AF65-F5344CB8AC3E}">
        <p14:creationId xmlns:p14="http://schemas.microsoft.com/office/powerpoint/2010/main" val="76390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4D715D50-0E94-46CF-875A-551CB012435F}"/>
              </a:ext>
            </a:extLst>
          </p:cNvPr>
          <p:cNvSpPr/>
          <p:nvPr/>
        </p:nvSpPr>
        <p:spPr>
          <a:xfrm>
            <a:off x="1" y="1"/>
            <a:ext cx="9144000" cy="751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AFF4F5E-0FFF-4D09-BEB0-E46315024C81}"/>
              </a:ext>
            </a:extLst>
          </p:cNvPr>
          <p:cNvSpPr/>
          <p:nvPr/>
        </p:nvSpPr>
        <p:spPr bwMode="auto">
          <a:xfrm>
            <a:off x="2698325" y="1109544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61159A4-547A-4CD4-849F-E375A8DBF3CB}"/>
              </a:ext>
            </a:extLst>
          </p:cNvPr>
          <p:cNvSpPr/>
          <p:nvPr/>
        </p:nvSpPr>
        <p:spPr bwMode="auto">
          <a:xfrm>
            <a:off x="3433233" y="1109541"/>
            <a:ext cx="887307" cy="311573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71ECCF84-08E3-4CD2-AE7A-E49DB372F845}"/>
              </a:ext>
            </a:extLst>
          </p:cNvPr>
          <p:cNvSpPr/>
          <p:nvPr/>
        </p:nvSpPr>
        <p:spPr bwMode="auto">
          <a:xfrm>
            <a:off x="4229100" y="1109542"/>
            <a:ext cx="975360" cy="311573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2AB1694-AE88-4DDA-995C-486D3D0E1D06}"/>
              </a:ext>
            </a:extLst>
          </p:cNvPr>
          <p:cNvSpPr/>
          <p:nvPr/>
        </p:nvSpPr>
        <p:spPr bwMode="auto">
          <a:xfrm>
            <a:off x="5116407" y="1109542"/>
            <a:ext cx="934719" cy="311573"/>
          </a:xfrm>
          <a:prstGeom prst="chevron">
            <a:avLst/>
          </a:prstGeom>
          <a:solidFill>
            <a:srgbClr val="00B05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BBE6EE5F-85D2-4789-8CE9-C73546413670}"/>
              </a:ext>
            </a:extLst>
          </p:cNvPr>
          <p:cNvSpPr/>
          <p:nvPr/>
        </p:nvSpPr>
        <p:spPr>
          <a:xfrm>
            <a:off x="54864" y="85955"/>
            <a:ext cx="659333" cy="528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77BDE-63E4-4036-A431-1ADEB08CBC67}"/>
              </a:ext>
            </a:extLst>
          </p:cNvPr>
          <p:cNvSpPr txBox="1"/>
          <p:nvPr/>
        </p:nvSpPr>
        <p:spPr bwMode="auto">
          <a:xfrm>
            <a:off x="2688165" y="1440009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7C83C0-AE18-423E-8A44-D3490063A5C9}"/>
              </a:ext>
            </a:extLst>
          </p:cNvPr>
          <p:cNvSpPr txBox="1"/>
          <p:nvPr/>
        </p:nvSpPr>
        <p:spPr bwMode="auto">
          <a:xfrm>
            <a:off x="3399367" y="1433235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BC31C-F401-42CD-8159-EFA3B78E23B1}"/>
              </a:ext>
            </a:extLst>
          </p:cNvPr>
          <p:cNvSpPr txBox="1"/>
          <p:nvPr/>
        </p:nvSpPr>
        <p:spPr bwMode="auto">
          <a:xfrm>
            <a:off x="4320540" y="1440009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67DCD-05D6-4565-B2AE-3B1FFADA28CF}"/>
              </a:ext>
            </a:extLst>
          </p:cNvPr>
          <p:cNvSpPr txBox="1"/>
          <p:nvPr/>
        </p:nvSpPr>
        <p:spPr bwMode="auto">
          <a:xfrm>
            <a:off x="5201074" y="1440009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99934895-2C71-8644-A766-1DA5CF25A4E6}"/>
              </a:ext>
            </a:extLst>
          </p:cNvPr>
          <p:cNvSpPr txBox="1">
            <a:spLocks/>
          </p:cNvSpPr>
          <p:nvPr/>
        </p:nvSpPr>
        <p:spPr bwMode="auto">
          <a:xfrm>
            <a:off x="2145030" y="2222798"/>
            <a:ext cx="5143500" cy="249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rgbClr val="FF0000"/>
                </a:solidFill>
              </a:rPr>
              <a:t>Introductions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Contracting Process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Metrics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Tracking Your Contract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4200" kern="0" dirty="0"/>
          </a:p>
          <a:p>
            <a:endParaRPr lang="en-US" sz="4200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55982641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0100" y="95250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C680D4-3BB7-468C-8776-34D58312A3A2}"/>
              </a:ext>
            </a:extLst>
          </p:cNvPr>
          <p:cNvSpPr txBox="1">
            <a:spLocks/>
          </p:cNvSpPr>
          <p:nvPr/>
        </p:nvSpPr>
        <p:spPr bwMode="auto">
          <a:xfrm>
            <a:off x="1181100" y="1104723"/>
            <a:ext cx="1198147" cy="44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F63D381-1406-4AF7-9FCC-C55F9B5A2752}"/>
              </a:ext>
            </a:extLst>
          </p:cNvPr>
          <p:cNvSpPr/>
          <p:nvPr/>
        </p:nvSpPr>
        <p:spPr bwMode="auto">
          <a:xfrm>
            <a:off x="365027" y="1170351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514A3-3F1D-4C48-8763-A409315D6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" y="-10845"/>
            <a:ext cx="94851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74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4785" y="65073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0" name="Arrow: Pentagon 2">
            <a:extLst>
              <a:ext uri="{FF2B5EF4-FFF2-40B4-BE49-F238E27FC236}">
                <a16:creationId xmlns:a16="http://schemas.microsoft.com/office/drawing/2014/main" id="{D703A5DE-A5C5-EA4D-B01E-D834EE819404}"/>
              </a:ext>
            </a:extLst>
          </p:cNvPr>
          <p:cNvSpPr/>
          <p:nvPr/>
        </p:nvSpPr>
        <p:spPr bwMode="auto">
          <a:xfrm>
            <a:off x="77775" y="888178"/>
            <a:ext cx="833120" cy="31157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Arrow: Chevron 3">
            <a:extLst>
              <a:ext uri="{FF2B5EF4-FFF2-40B4-BE49-F238E27FC236}">
                <a16:creationId xmlns:a16="http://schemas.microsoft.com/office/drawing/2014/main" id="{74C26EF5-B6A0-C240-A082-BCF773DF33B9}"/>
              </a:ext>
            </a:extLst>
          </p:cNvPr>
          <p:cNvSpPr/>
          <p:nvPr/>
        </p:nvSpPr>
        <p:spPr bwMode="auto">
          <a:xfrm>
            <a:off x="812683" y="888175"/>
            <a:ext cx="887307" cy="311573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Arrow: Chevron 4">
            <a:extLst>
              <a:ext uri="{FF2B5EF4-FFF2-40B4-BE49-F238E27FC236}">
                <a16:creationId xmlns:a16="http://schemas.microsoft.com/office/drawing/2014/main" id="{A51709AB-11FD-074B-A08D-7D55FBE55978}"/>
              </a:ext>
            </a:extLst>
          </p:cNvPr>
          <p:cNvSpPr/>
          <p:nvPr/>
        </p:nvSpPr>
        <p:spPr bwMode="auto">
          <a:xfrm>
            <a:off x="1608550" y="888176"/>
            <a:ext cx="975360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Arrow: Chevron 5">
            <a:extLst>
              <a:ext uri="{FF2B5EF4-FFF2-40B4-BE49-F238E27FC236}">
                <a16:creationId xmlns:a16="http://schemas.microsoft.com/office/drawing/2014/main" id="{DE338ACE-9C6D-054C-8B33-9B33B3202FA7}"/>
              </a:ext>
            </a:extLst>
          </p:cNvPr>
          <p:cNvSpPr/>
          <p:nvPr/>
        </p:nvSpPr>
        <p:spPr bwMode="auto">
          <a:xfrm>
            <a:off x="2495857" y="888176"/>
            <a:ext cx="934719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CA7F99-AF5D-684E-A53D-2CD976D66453}"/>
              </a:ext>
            </a:extLst>
          </p:cNvPr>
          <p:cNvSpPr txBox="1"/>
          <p:nvPr/>
        </p:nvSpPr>
        <p:spPr bwMode="auto">
          <a:xfrm>
            <a:off x="67615" y="1218643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D808B-77BF-A54B-BD06-94CB799DA407}"/>
              </a:ext>
            </a:extLst>
          </p:cNvPr>
          <p:cNvSpPr txBox="1"/>
          <p:nvPr/>
        </p:nvSpPr>
        <p:spPr bwMode="auto">
          <a:xfrm>
            <a:off x="778817" y="1211869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622F56-A6CE-6B4C-817E-8FADB81F60AB}"/>
              </a:ext>
            </a:extLst>
          </p:cNvPr>
          <p:cNvSpPr txBox="1"/>
          <p:nvPr/>
        </p:nvSpPr>
        <p:spPr bwMode="auto">
          <a:xfrm>
            <a:off x="1699990" y="1218643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B4DFA2-6FC9-7740-A70D-9F0ADB3005D0}"/>
              </a:ext>
            </a:extLst>
          </p:cNvPr>
          <p:cNvSpPr txBox="1"/>
          <p:nvPr/>
        </p:nvSpPr>
        <p:spPr bwMode="auto">
          <a:xfrm>
            <a:off x="2580524" y="1218643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  <p:pic>
        <p:nvPicPr>
          <p:cNvPr id="19" name="Picture 2" descr="http://www.noobpreneur.com/wp-content/uploads/2016/01/business-negotiation-2.jpg">
            <a:extLst>
              <a:ext uri="{FF2B5EF4-FFF2-40B4-BE49-F238E27FC236}">
                <a16:creationId xmlns:a16="http://schemas.microsoft.com/office/drawing/2014/main" id="{32CDB5A8-304B-7E42-B4E5-172C6BD44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732" y="1556364"/>
            <a:ext cx="5385268" cy="358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1B615E-B943-5E44-A067-CD927A6D0F06}"/>
              </a:ext>
            </a:extLst>
          </p:cNvPr>
          <p:cNvSpPr txBox="1"/>
          <p:nvPr/>
        </p:nvSpPr>
        <p:spPr bwMode="auto">
          <a:xfrm>
            <a:off x="164078" y="2259718"/>
            <a:ext cx="3430576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+mj-lt"/>
              </a:rPr>
              <a:t>The assigned negotiator works with the sponsor and others to develop an acceptable contract </a:t>
            </a:r>
            <a:endParaRPr lang="en-US" sz="240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3917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32321" y="86458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036AE1-3DD3-1048-918D-47A1511A9D73}"/>
              </a:ext>
            </a:extLst>
          </p:cNvPr>
          <p:cNvSpPr/>
          <p:nvPr/>
        </p:nvSpPr>
        <p:spPr bwMode="auto">
          <a:xfrm>
            <a:off x="3956845" y="2061753"/>
            <a:ext cx="1638300" cy="16383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48E612-932A-5946-A557-E37FC968C7C6}"/>
              </a:ext>
            </a:extLst>
          </p:cNvPr>
          <p:cNvCxnSpPr>
            <a:cxnSpLocks/>
          </p:cNvCxnSpPr>
          <p:nvPr/>
        </p:nvCxnSpPr>
        <p:spPr bwMode="auto">
          <a:xfrm>
            <a:off x="5682996" y="2897124"/>
            <a:ext cx="6096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6F868D"/>
            </a:solidFill>
            <a:prstDash val="solid"/>
            <a:round/>
            <a:headEnd type="triangle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2EF772-5B06-114C-A3F0-8A1579C2617A}"/>
              </a:ext>
            </a:extLst>
          </p:cNvPr>
          <p:cNvSpPr txBox="1"/>
          <p:nvPr/>
        </p:nvSpPr>
        <p:spPr bwMode="auto">
          <a:xfrm>
            <a:off x="4166395" y="2534654"/>
            <a:ext cx="121920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0" i="0" dirty="0">
                <a:latin typeface="+mj-lt"/>
              </a:rPr>
              <a:t>Contract Negotiator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9E687-2771-D042-8DF4-B574D948DDFB}"/>
              </a:ext>
            </a:extLst>
          </p:cNvPr>
          <p:cNvSpPr txBox="1"/>
          <p:nvPr/>
        </p:nvSpPr>
        <p:spPr bwMode="auto">
          <a:xfrm>
            <a:off x="6444996" y="2735541"/>
            <a:ext cx="8763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i="0" dirty="0">
                <a:latin typeface="+mj-lt"/>
              </a:rPr>
              <a:t>Sponsor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85FC746-567B-F948-91D8-768371CC7395}"/>
              </a:ext>
            </a:extLst>
          </p:cNvPr>
          <p:cNvCxnSpPr>
            <a:cxnSpLocks/>
          </p:cNvCxnSpPr>
          <p:nvPr/>
        </p:nvCxnSpPr>
        <p:spPr bwMode="auto">
          <a:xfrm>
            <a:off x="5397955" y="3468624"/>
            <a:ext cx="475543" cy="3429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6F868D"/>
            </a:solidFill>
            <a:prstDash val="solid"/>
            <a:round/>
            <a:headEnd type="triangle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9F6B37-FBE8-3444-A4BC-D9D3C5DA2764}"/>
              </a:ext>
            </a:extLst>
          </p:cNvPr>
          <p:cNvCxnSpPr>
            <a:cxnSpLocks/>
          </p:cNvCxnSpPr>
          <p:nvPr/>
        </p:nvCxnSpPr>
        <p:spPr bwMode="auto">
          <a:xfrm>
            <a:off x="4730496" y="3811524"/>
            <a:ext cx="0" cy="533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6F868D"/>
            </a:solidFill>
            <a:prstDash val="solid"/>
            <a:round/>
            <a:headEnd type="triangle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425121-ECAC-5647-B06C-5064C6152C12}"/>
              </a:ext>
            </a:extLst>
          </p:cNvPr>
          <p:cNvCxnSpPr>
            <a:cxnSpLocks/>
          </p:cNvCxnSpPr>
          <p:nvPr/>
        </p:nvCxnSpPr>
        <p:spPr bwMode="auto">
          <a:xfrm flipV="1">
            <a:off x="3537745" y="3547653"/>
            <a:ext cx="495300" cy="4191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6F868D"/>
            </a:solidFill>
            <a:prstDash val="solid"/>
            <a:round/>
            <a:headEnd type="triangle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8EC48B-B3C1-774D-8DBE-E32B689EB1B7}"/>
              </a:ext>
            </a:extLst>
          </p:cNvPr>
          <p:cNvCxnSpPr>
            <a:cxnSpLocks/>
          </p:cNvCxnSpPr>
          <p:nvPr/>
        </p:nvCxnSpPr>
        <p:spPr bwMode="auto">
          <a:xfrm>
            <a:off x="3118645" y="2880902"/>
            <a:ext cx="609600" cy="762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6F868D"/>
            </a:solidFill>
            <a:prstDash val="solid"/>
            <a:round/>
            <a:headEnd type="triangle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C190C0-81E3-084F-AA00-2B918714713A}"/>
              </a:ext>
            </a:extLst>
          </p:cNvPr>
          <p:cNvCxnSpPr>
            <a:cxnSpLocks/>
          </p:cNvCxnSpPr>
          <p:nvPr/>
        </p:nvCxnSpPr>
        <p:spPr bwMode="auto">
          <a:xfrm>
            <a:off x="3463550" y="1939621"/>
            <a:ext cx="495300" cy="3429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6F868D"/>
            </a:solidFill>
            <a:prstDash val="solid"/>
            <a:round/>
            <a:headEnd type="triangle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89125ED-26C9-8448-BB6E-3E2F5FB2717E}"/>
              </a:ext>
            </a:extLst>
          </p:cNvPr>
          <p:cNvCxnSpPr>
            <a:cxnSpLocks/>
          </p:cNvCxnSpPr>
          <p:nvPr/>
        </p:nvCxnSpPr>
        <p:spPr bwMode="auto">
          <a:xfrm flipV="1">
            <a:off x="4688185" y="1468888"/>
            <a:ext cx="0" cy="45064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6F868D"/>
            </a:solidFill>
            <a:prstDash val="solid"/>
            <a:round/>
            <a:headEnd type="triangle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13F6232-3B4E-5642-93FC-26107191D10C}"/>
              </a:ext>
            </a:extLst>
          </p:cNvPr>
          <p:cNvCxnSpPr>
            <a:cxnSpLocks/>
          </p:cNvCxnSpPr>
          <p:nvPr/>
        </p:nvCxnSpPr>
        <p:spPr bwMode="auto">
          <a:xfrm flipV="1">
            <a:off x="5491077" y="1936792"/>
            <a:ext cx="496719" cy="36074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6F868D"/>
            </a:solidFill>
            <a:prstDash val="solid"/>
            <a:round/>
            <a:headEnd type="triangle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AC61B4A-2F9D-5142-86D1-38D9F0CE30F2}"/>
              </a:ext>
            </a:extLst>
          </p:cNvPr>
          <p:cNvSpPr txBox="1"/>
          <p:nvPr/>
        </p:nvSpPr>
        <p:spPr bwMode="auto">
          <a:xfrm>
            <a:off x="6002209" y="1694212"/>
            <a:ext cx="5474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i="0" dirty="0">
                <a:latin typeface="+mj-lt"/>
              </a:rPr>
              <a:t>PI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5F6D5C-7928-5D48-900F-B8C17C31232B}"/>
              </a:ext>
            </a:extLst>
          </p:cNvPr>
          <p:cNvSpPr txBox="1"/>
          <p:nvPr/>
        </p:nvSpPr>
        <p:spPr bwMode="auto">
          <a:xfrm>
            <a:off x="4112373" y="1154617"/>
            <a:ext cx="119814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i="0" dirty="0">
                <a:latin typeface="+mj-lt"/>
              </a:rPr>
              <a:t>Department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E250C7-201F-FC46-A528-F7C503217D15}"/>
              </a:ext>
            </a:extLst>
          </p:cNvPr>
          <p:cNvSpPr txBox="1"/>
          <p:nvPr/>
        </p:nvSpPr>
        <p:spPr bwMode="auto">
          <a:xfrm>
            <a:off x="2739655" y="1663325"/>
            <a:ext cx="72389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i="0" dirty="0">
                <a:latin typeface="+mj-lt"/>
              </a:rPr>
              <a:t>OGC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C8BD81-90AF-CD48-9897-158A5783DB8A}"/>
              </a:ext>
            </a:extLst>
          </p:cNvPr>
          <p:cNvSpPr txBox="1"/>
          <p:nvPr/>
        </p:nvSpPr>
        <p:spPr bwMode="auto">
          <a:xfrm>
            <a:off x="2242345" y="2719319"/>
            <a:ext cx="87630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i="0" dirty="0">
                <a:latin typeface="+mj-lt"/>
              </a:rPr>
              <a:t>COI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D70A5B-1905-5D40-97A3-56E2A813288E}"/>
              </a:ext>
            </a:extLst>
          </p:cNvPr>
          <p:cNvSpPr txBox="1"/>
          <p:nvPr/>
        </p:nvSpPr>
        <p:spPr bwMode="auto">
          <a:xfrm>
            <a:off x="2393433" y="3868961"/>
            <a:ext cx="1247675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i="0" dirty="0">
                <a:latin typeface="+mj-lt"/>
              </a:rPr>
              <a:t>Risk Management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141014-C7FC-114D-B344-8B5FCB7BDA18}"/>
              </a:ext>
            </a:extLst>
          </p:cNvPr>
          <p:cNvSpPr txBox="1"/>
          <p:nvPr/>
        </p:nvSpPr>
        <p:spPr bwMode="auto">
          <a:xfrm>
            <a:off x="4197097" y="4344924"/>
            <a:ext cx="1028697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i="0" dirty="0" err="1">
                <a:latin typeface="+mj-lt"/>
              </a:rPr>
              <a:t>Postaward</a:t>
            </a:r>
            <a:endParaRPr lang="en-US" sz="1600" b="0" i="0" dirty="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B286B7-7267-1F49-B589-C088F4A92FDF}"/>
              </a:ext>
            </a:extLst>
          </p:cNvPr>
          <p:cNvSpPr txBox="1"/>
          <p:nvPr/>
        </p:nvSpPr>
        <p:spPr bwMode="auto">
          <a:xfrm>
            <a:off x="5814910" y="3776870"/>
            <a:ext cx="734745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0" i="0" dirty="0">
                <a:latin typeface="+mj-lt"/>
              </a:rPr>
              <a:t>TLA</a:t>
            </a:r>
          </a:p>
        </p:txBody>
      </p:sp>
      <p:sp>
        <p:nvSpPr>
          <p:cNvPr id="41" name="Arrow: Pentagon 2">
            <a:extLst>
              <a:ext uri="{FF2B5EF4-FFF2-40B4-BE49-F238E27FC236}">
                <a16:creationId xmlns:a16="http://schemas.microsoft.com/office/drawing/2014/main" id="{9A5371C4-DBF0-694A-B940-2085B77D979F}"/>
              </a:ext>
            </a:extLst>
          </p:cNvPr>
          <p:cNvSpPr/>
          <p:nvPr/>
        </p:nvSpPr>
        <p:spPr bwMode="auto">
          <a:xfrm>
            <a:off x="65192" y="857757"/>
            <a:ext cx="833120" cy="31157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2" name="Arrow: Chevron 3">
            <a:extLst>
              <a:ext uri="{FF2B5EF4-FFF2-40B4-BE49-F238E27FC236}">
                <a16:creationId xmlns:a16="http://schemas.microsoft.com/office/drawing/2014/main" id="{D0207044-3B0F-5D45-8D79-6C58F8436C4C}"/>
              </a:ext>
            </a:extLst>
          </p:cNvPr>
          <p:cNvSpPr/>
          <p:nvPr/>
        </p:nvSpPr>
        <p:spPr bwMode="auto">
          <a:xfrm>
            <a:off x="800100" y="857754"/>
            <a:ext cx="887307" cy="311573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3" name="Arrow: Chevron 4">
            <a:extLst>
              <a:ext uri="{FF2B5EF4-FFF2-40B4-BE49-F238E27FC236}">
                <a16:creationId xmlns:a16="http://schemas.microsoft.com/office/drawing/2014/main" id="{685F4819-0047-D840-B8FD-4B9F4411B4A8}"/>
              </a:ext>
            </a:extLst>
          </p:cNvPr>
          <p:cNvSpPr/>
          <p:nvPr/>
        </p:nvSpPr>
        <p:spPr bwMode="auto">
          <a:xfrm>
            <a:off x="1595967" y="857755"/>
            <a:ext cx="975360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4" name="Arrow: Chevron 5">
            <a:extLst>
              <a:ext uri="{FF2B5EF4-FFF2-40B4-BE49-F238E27FC236}">
                <a16:creationId xmlns:a16="http://schemas.microsoft.com/office/drawing/2014/main" id="{9DA7CB06-2161-084C-B141-6D6629859A4E}"/>
              </a:ext>
            </a:extLst>
          </p:cNvPr>
          <p:cNvSpPr/>
          <p:nvPr/>
        </p:nvSpPr>
        <p:spPr bwMode="auto">
          <a:xfrm>
            <a:off x="2483274" y="857755"/>
            <a:ext cx="934719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70FC01-7211-3948-8C80-7E56A22575DE}"/>
              </a:ext>
            </a:extLst>
          </p:cNvPr>
          <p:cNvSpPr txBox="1"/>
          <p:nvPr/>
        </p:nvSpPr>
        <p:spPr bwMode="auto">
          <a:xfrm>
            <a:off x="55032" y="1188222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9128BB-6F94-D546-9755-1700C7C32A6B}"/>
              </a:ext>
            </a:extLst>
          </p:cNvPr>
          <p:cNvSpPr txBox="1"/>
          <p:nvPr/>
        </p:nvSpPr>
        <p:spPr bwMode="auto">
          <a:xfrm>
            <a:off x="766234" y="1181448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5E7EA89-4FBB-6C4E-BA38-A95D6F54F6A1}"/>
              </a:ext>
            </a:extLst>
          </p:cNvPr>
          <p:cNvSpPr txBox="1"/>
          <p:nvPr/>
        </p:nvSpPr>
        <p:spPr bwMode="auto">
          <a:xfrm>
            <a:off x="1687407" y="1188222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61A9051-BC5A-8940-9C43-66DCC8674D87}"/>
              </a:ext>
            </a:extLst>
          </p:cNvPr>
          <p:cNvSpPr txBox="1"/>
          <p:nvPr/>
        </p:nvSpPr>
        <p:spPr bwMode="auto">
          <a:xfrm>
            <a:off x="2567941" y="1188222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</p:spTree>
    <p:extLst>
      <p:ext uri="{BB962C8B-B14F-4D97-AF65-F5344CB8AC3E}">
        <p14:creationId xmlns:p14="http://schemas.microsoft.com/office/powerpoint/2010/main" val="2868852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6800" y="78581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D548A6-6304-4E15-B4D0-CAF85A72A1AF}"/>
              </a:ext>
            </a:extLst>
          </p:cNvPr>
          <p:cNvSpPr txBox="1">
            <a:spLocks/>
          </p:cNvSpPr>
          <p:nvPr/>
        </p:nvSpPr>
        <p:spPr bwMode="auto">
          <a:xfrm>
            <a:off x="609600" y="2752016"/>
            <a:ext cx="8086223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algn="l">
              <a:defRPr/>
            </a:pPr>
            <a:r>
              <a:rPr lang="en-US" altLang="en-US" sz="26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review on CDAs – 3 days</a:t>
            </a:r>
          </a:p>
          <a:p>
            <a:pPr algn="l">
              <a:defRPr/>
            </a:pPr>
            <a:r>
              <a:rPr lang="en-US" altLang="en-US" sz="26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review on all other agreements – 1 week</a:t>
            </a:r>
          </a:p>
          <a:p>
            <a:pPr algn="l">
              <a:defRPr/>
            </a:pPr>
            <a:r>
              <a:rPr lang="en-US" altLang="en-US" sz="26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Follow-ups on outstanding agreements – 1 week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FEA4BC-A12A-7348-9A22-9F477D23B242}"/>
              </a:ext>
            </a:extLst>
          </p:cNvPr>
          <p:cNvSpPr txBox="1"/>
          <p:nvPr/>
        </p:nvSpPr>
        <p:spPr bwMode="auto">
          <a:xfrm>
            <a:off x="695827" y="1883839"/>
            <a:ext cx="8153400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en-US" sz="32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 for Negotiation Turnaround</a:t>
            </a:r>
          </a:p>
        </p:txBody>
      </p:sp>
      <p:sp>
        <p:nvSpPr>
          <p:cNvPr id="10" name="Arrow: Pentagon 2">
            <a:extLst>
              <a:ext uri="{FF2B5EF4-FFF2-40B4-BE49-F238E27FC236}">
                <a16:creationId xmlns:a16="http://schemas.microsoft.com/office/drawing/2014/main" id="{D703A5DE-A5C5-EA4D-B01E-D834EE819404}"/>
              </a:ext>
            </a:extLst>
          </p:cNvPr>
          <p:cNvSpPr/>
          <p:nvPr/>
        </p:nvSpPr>
        <p:spPr bwMode="auto">
          <a:xfrm>
            <a:off x="77775" y="888178"/>
            <a:ext cx="833120" cy="31157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Arrow: Chevron 3">
            <a:extLst>
              <a:ext uri="{FF2B5EF4-FFF2-40B4-BE49-F238E27FC236}">
                <a16:creationId xmlns:a16="http://schemas.microsoft.com/office/drawing/2014/main" id="{74C26EF5-B6A0-C240-A082-BCF773DF33B9}"/>
              </a:ext>
            </a:extLst>
          </p:cNvPr>
          <p:cNvSpPr/>
          <p:nvPr/>
        </p:nvSpPr>
        <p:spPr bwMode="auto">
          <a:xfrm>
            <a:off x="812683" y="888175"/>
            <a:ext cx="887307" cy="311573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Arrow: Chevron 4">
            <a:extLst>
              <a:ext uri="{FF2B5EF4-FFF2-40B4-BE49-F238E27FC236}">
                <a16:creationId xmlns:a16="http://schemas.microsoft.com/office/drawing/2014/main" id="{A51709AB-11FD-074B-A08D-7D55FBE55978}"/>
              </a:ext>
            </a:extLst>
          </p:cNvPr>
          <p:cNvSpPr/>
          <p:nvPr/>
        </p:nvSpPr>
        <p:spPr bwMode="auto">
          <a:xfrm>
            <a:off x="1608550" y="888176"/>
            <a:ext cx="975360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Arrow: Chevron 5">
            <a:extLst>
              <a:ext uri="{FF2B5EF4-FFF2-40B4-BE49-F238E27FC236}">
                <a16:creationId xmlns:a16="http://schemas.microsoft.com/office/drawing/2014/main" id="{DE338ACE-9C6D-054C-8B33-9B33B3202FA7}"/>
              </a:ext>
            </a:extLst>
          </p:cNvPr>
          <p:cNvSpPr/>
          <p:nvPr/>
        </p:nvSpPr>
        <p:spPr bwMode="auto">
          <a:xfrm>
            <a:off x="2495857" y="888176"/>
            <a:ext cx="934719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CA7F99-AF5D-684E-A53D-2CD976D66453}"/>
              </a:ext>
            </a:extLst>
          </p:cNvPr>
          <p:cNvSpPr txBox="1"/>
          <p:nvPr/>
        </p:nvSpPr>
        <p:spPr bwMode="auto">
          <a:xfrm>
            <a:off x="67615" y="1218643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1D808B-77BF-A54B-BD06-94CB799DA407}"/>
              </a:ext>
            </a:extLst>
          </p:cNvPr>
          <p:cNvSpPr txBox="1"/>
          <p:nvPr/>
        </p:nvSpPr>
        <p:spPr bwMode="auto">
          <a:xfrm>
            <a:off x="778817" y="1211869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622F56-A6CE-6B4C-817E-8FADB81F60AB}"/>
              </a:ext>
            </a:extLst>
          </p:cNvPr>
          <p:cNvSpPr txBox="1"/>
          <p:nvPr/>
        </p:nvSpPr>
        <p:spPr bwMode="auto">
          <a:xfrm>
            <a:off x="1699990" y="1218643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B4DFA2-6FC9-7740-A70D-9F0ADB3005D0}"/>
              </a:ext>
            </a:extLst>
          </p:cNvPr>
          <p:cNvSpPr txBox="1"/>
          <p:nvPr/>
        </p:nvSpPr>
        <p:spPr bwMode="auto">
          <a:xfrm>
            <a:off x="2580524" y="1218643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</p:spTree>
    <p:extLst>
      <p:ext uri="{BB962C8B-B14F-4D97-AF65-F5344CB8AC3E}">
        <p14:creationId xmlns:p14="http://schemas.microsoft.com/office/powerpoint/2010/main" val="838400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0100" y="95250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D548A6-6304-4E15-B4D0-CAF85A72A1AF}"/>
              </a:ext>
            </a:extLst>
          </p:cNvPr>
          <p:cNvSpPr txBox="1">
            <a:spLocks/>
          </p:cNvSpPr>
          <p:nvPr/>
        </p:nvSpPr>
        <p:spPr bwMode="auto">
          <a:xfrm>
            <a:off x="800100" y="1728754"/>
            <a:ext cx="7932419" cy="31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algn="l">
              <a:defRPr/>
            </a:pPr>
            <a:r>
              <a:rPr lang="en-US" altLang="en-US" sz="2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Negotiator prepares package for signature, gets PI signature if necessary, then submits to UA authorized signatory</a:t>
            </a:r>
          </a:p>
          <a:p>
            <a:pPr algn="l">
              <a:defRPr/>
            </a:pPr>
            <a:r>
              <a:rPr lang="en-US" altLang="en-US" sz="2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 signed, given to Contracts Coordinator</a:t>
            </a:r>
          </a:p>
          <a:p>
            <a:pPr marL="0" indent="0" algn="l">
              <a:buNone/>
              <a:defRPr/>
            </a:pPr>
            <a:endParaRPr lang="en-US" alt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US" alt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Pentagon 2">
            <a:extLst>
              <a:ext uri="{FF2B5EF4-FFF2-40B4-BE49-F238E27FC236}">
                <a16:creationId xmlns:a16="http://schemas.microsoft.com/office/drawing/2014/main" id="{C6059D98-F13C-4F48-8F28-CE90FF41A401}"/>
              </a:ext>
            </a:extLst>
          </p:cNvPr>
          <p:cNvSpPr/>
          <p:nvPr/>
        </p:nvSpPr>
        <p:spPr bwMode="auto">
          <a:xfrm>
            <a:off x="65583" y="892258"/>
            <a:ext cx="833120" cy="31157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Arrow: Chevron 3">
            <a:extLst>
              <a:ext uri="{FF2B5EF4-FFF2-40B4-BE49-F238E27FC236}">
                <a16:creationId xmlns:a16="http://schemas.microsoft.com/office/drawing/2014/main" id="{5BCD5599-3977-3A4B-A7B9-D55C90D791C0}"/>
              </a:ext>
            </a:extLst>
          </p:cNvPr>
          <p:cNvSpPr/>
          <p:nvPr/>
        </p:nvSpPr>
        <p:spPr bwMode="auto">
          <a:xfrm>
            <a:off x="800491" y="892255"/>
            <a:ext cx="887307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Arrow: Chevron 4">
            <a:extLst>
              <a:ext uri="{FF2B5EF4-FFF2-40B4-BE49-F238E27FC236}">
                <a16:creationId xmlns:a16="http://schemas.microsoft.com/office/drawing/2014/main" id="{4161617B-DE05-A54B-AAEE-E80272AB7884}"/>
              </a:ext>
            </a:extLst>
          </p:cNvPr>
          <p:cNvSpPr/>
          <p:nvPr/>
        </p:nvSpPr>
        <p:spPr bwMode="auto">
          <a:xfrm>
            <a:off x="1596358" y="892256"/>
            <a:ext cx="975360" cy="311573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Arrow: Chevron 5">
            <a:extLst>
              <a:ext uri="{FF2B5EF4-FFF2-40B4-BE49-F238E27FC236}">
                <a16:creationId xmlns:a16="http://schemas.microsoft.com/office/drawing/2014/main" id="{EE754316-82B1-3640-9705-F7ACF801B966}"/>
              </a:ext>
            </a:extLst>
          </p:cNvPr>
          <p:cNvSpPr/>
          <p:nvPr/>
        </p:nvSpPr>
        <p:spPr bwMode="auto">
          <a:xfrm>
            <a:off x="2483665" y="892256"/>
            <a:ext cx="934719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C116C7-4C82-6642-896B-BEBC083C2F1B}"/>
              </a:ext>
            </a:extLst>
          </p:cNvPr>
          <p:cNvSpPr txBox="1"/>
          <p:nvPr/>
        </p:nvSpPr>
        <p:spPr bwMode="auto">
          <a:xfrm>
            <a:off x="55423" y="1222723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EDFC82-C2D1-7544-BE4F-5A963BB25251}"/>
              </a:ext>
            </a:extLst>
          </p:cNvPr>
          <p:cNvSpPr txBox="1"/>
          <p:nvPr/>
        </p:nvSpPr>
        <p:spPr bwMode="auto">
          <a:xfrm>
            <a:off x="766625" y="1215949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359809-9505-D744-9224-B0DDD2C730D4}"/>
              </a:ext>
            </a:extLst>
          </p:cNvPr>
          <p:cNvSpPr txBox="1"/>
          <p:nvPr/>
        </p:nvSpPr>
        <p:spPr bwMode="auto">
          <a:xfrm>
            <a:off x="1687798" y="1222723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4B5FD1-24BE-A046-A0F0-3CBE1EDD1F7E}"/>
              </a:ext>
            </a:extLst>
          </p:cNvPr>
          <p:cNvSpPr txBox="1"/>
          <p:nvPr/>
        </p:nvSpPr>
        <p:spPr bwMode="auto">
          <a:xfrm>
            <a:off x="2568332" y="1222723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</p:spTree>
    <p:extLst>
      <p:ext uri="{BB962C8B-B14F-4D97-AF65-F5344CB8AC3E}">
        <p14:creationId xmlns:p14="http://schemas.microsoft.com/office/powerpoint/2010/main" val="156813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0100" y="95250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D548A6-6304-4E15-B4D0-CAF85A72A1AF}"/>
              </a:ext>
            </a:extLst>
          </p:cNvPr>
          <p:cNvSpPr txBox="1">
            <a:spLocks/>
          </p:cNvSpPr>
          <p:nvPr/>
        </p:nvSpPr>
        <p:spPr bwMode="auto">
          <a:xfrm>
            <a:off x="800100" y="1728754"/>
            <a:ext cx="7932419" cy="31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algn="l">
              <a:defRPr/>
            </a:pPr>
            <a:r>
              <a:rPr lang="en-US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Coordinator manages the rest of the process</a:t>
            </a:r>
          </a:p>
          <a:p>
            <a:pPr lvl="1" algn="l">
              <a:defRPr/>
            </a:pPr>
            <a:r>
              <a:rPr lang="en-US" altLang="en-US" sz="1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 exchange of documents by email (preferred)</a:t>
            </a:r>
          </a:p>
          <a:p>
            <a:pPr lvl="1" algn="l">
              <a:defRPr/>
            </a:pPr>
            <a:r>
              <a:rPr lang="en-US" altLang="en-US" sz="1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E-signature process (</a:t>
            </a:r>
            <a:r>
              <a:rPr lang="en-US" altLang="en-US" sz="18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AdobeSign</a:t>
            </a:r>
            <a:r>
              <a:rPr lang="en-US" altLang="en-US" sz="1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DocuSign, sponsor system)</a:t>
            </a:r>
          </a:p>
          <a:p>
            <a:pPr lvl="1" algn="l">
              <a:defRPr/>
            </a:pPr>
            <a:r>
              <a:rPr lang="en-US" altLang="en-US" sz="1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Wet-ink signatures</a:t>
            </a:r>
          </a:p>
          <a:p>
            <a:pPr algn="l">
              <a:defRPr/>
            </a:pPr>
            <a:r>
              <a:rPr lang="en-US" alt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follow-up for outstanding signatures</a:t>
            </a:r>
          </a:p>
          <a:p>
            <a:pPr marL="0" indent="0" algn="l">
              <a:buNone/>
              <a:defRPr/>
            </a:pPr>
            <a:endParaRPr lang="en-US" alt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US" alt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Pentagon 2">
            <a:extLst>
              <a:ext uri="{FF2B5EF4-FFF2-40B4-BE49-F238E27FC236}">
                <a16:creationId xmlns:a16="http://schemas.microsoft.com/office/drawing/2014/main" id="{C6059D98-F13C-4F48-8F28-CE90FF41A401}"/>
              </a:ext>
            </a:extLst>
          </p:cNvPr>
          <p:cNvSpPr/>
          <p:nvPr/>
        </p:nvSpPr>
        <p:spPr bwMode="auto">
          <a:xfrm>
            <a:off x="65583" y="892258"/>
            <a:ext cx="833120" cy="31157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Arrow: Chevron 3">
            <a:extLst>
              <a:ext uri="{FF2B5EF4-FFF2-40B4-BE49-F238E27FC236}">
                <a16:creationId xmlns:a16="http://schemas.microsoft.com/office/drawing/2014/main" id="{5BCD5599-3977-3A4B-A7B9-D55C90D791C0}"/>
              </a:ext>
            </a:extLst>
          </p:cNvPr>
          <p:cNvSpPr/>
          <p:nvPr/>
        </p:nvSpPr>
        <p:spPr bwMode="auto">
          <a:xfrm>
            <a:off x="800491" y="892255"/>
            <a:ext cx="887307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Arrow: Chevron 4">
            <a:extLst>
              <a:ext uri="{FF2B5EF4-FFF2-40B4-BE49-F238E27FC236}">
                <a16:creationId xmlns:a16="http://schemas.microsoft.com/office/drawing/2014/main" id="{4161617B-DE05-A54B-AAEE-E80272AB7884}"/>
              </a:ext>
            </a:extLst>
          </p:cNvPr>
          <p:cNvSpPr/>
          <p:nvPr/>
        </p:nvSpPr>
        <p:spPr bwMode="auto">
          <a:xfrm>
            <a:off x="1596358" y="892256"/>
            <a:ext cx="975360" cy="311573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Arrow: Chevron 5">
            <a:extLst>
              <a:ext uri="{FF2B5EF4-FFF2-40B4-BE49-F238E27FC236}">
                <a16:creationId xmlns:a16="http://schemas.microsoft.com/office/drawing/2014/main" id="{EE754316-82B1-3640-9705-F7ACF801B966}"/>
              </a:ext>
            </a:extLst>
          </p:cNvPr>
          <p:cNvSpPr/>
          <p:nvPr/>
        </p:nvSpPr>
        <p:spPr bwMode="auto">
          <a:xfrm>
            <a:off x="2483665" y="892256"/>
            <a:ext cx="934719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C116C7-4C82-6642-896B-BEBC083C2F1B}"/>
              </a:ext>
            </a:extLst>
          </p:cNvPr>
          <p:cNvSpPr txBox="1"/>
          <p:nvPr/>
        </p:nvSpPr>
        <p:spPr bwMode="auto">
          <a:xfrm>
            <a:off x="55423" y="1222723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EDFC82-C2D1-7544-BE4F-5A963BB25251}"/>
              </a:ext>
            </a:extLst>
          </p:cNvPr>
          <p:cNvSpPr txBox="1"/>
          <p:nvPr/>
        </p:nvSpPr>
        <p:spPr bwMode="auto">
          <a:xfrm>
            <a:off x="766625" y="1215949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359809-9505-D744-9224-B0DDD2C730D4}"/>
              </a:ext>
            </a:extLst>
          </p:cNvPr>
          <p:cNvSpPr txBox="1"/>
          <p:nvPr/>
        </p:nvSpPr>
        <p:spPr bwMode="auto">
          <a:xfrm>
            <a:off x="1687798" y="1222723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4B5FD1-24BE-A046-A0F0-3CBE1EDD1F7E}"/>
              </a:ext>
            </a:extLst>
          </p:cNvPr>
          <p:cNvSpPr txBox="1"/>
          <p:nvPr/>
        </p:nvSpPr>
        <p:spPr bwMode="auto">
          <a:xfrm>
            <a:off x="2568332" y="1222723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</p:spTree>
    <p:extLst>
      <p:ext uri="{BB962C8B-B14F-4D97-AF65-F5344CB8AC3E}">
        <p14:creationId xmlns:p14="http://schemas.microsoft.com/office/powerpoint/2010/main" val="2974731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6068" y="78581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D548A6-6304-4E15-B4D0-CAF85A72A1AF}"/>
              </a:ext>
            </a:extLst>
          </p:cNvPr>
          <p:cNvSpPr txBox="1">
            <a:spLocks/>
          </p:cNvSpPr>
          <p:nvPr/>
        </p:nvSpPr>
        <p:spPr bwMode="auto">
          <a:xfrm>
            <a:off x="705612" y="1923354"/>
            <a:ext cx="7696200" cy="204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algn="l">
              <a:defRPr/>
            </a:pPr>
            <a:r>
              <a:rPr lang="en-US" altLang="en-US" sz="26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Coordinator distributes scanned copies of the fully executed agreement to sponsor, PI, department admin, other requested parties</a:t>
            </a:r>
          </a:p>
          <a:p>
            <a:pPr algn="l">
              <a:defRPr/>
            </a:pPr>
            <a:r>
              <a:rPr lang="en-US" altLang="en-US" sz="26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uploaded to </a:t>
            </a:r>
            <a:r>
              <a:rPr lang="en-US" altLang="en-US" sz="2600" b="1" kern="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Docuware</a:t>
            </a:r>
            <a:endParaRPr lang="en-US" altLang="en-US" sz="26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defRPr/>
            </a:pPr>
            <a:endParaRPr lang="en-US" alt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  <a:defRPr/>
            </a:pPr>
            <a:endParaRPr lang="en-US" alt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US" alt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2">
            <a:extLst>
              <a:ext uri="{FF2B5EF4-FFF2-40B4-BE49-F238E27FC236}">
                <a16:creationId xmlns:a16="http://schemas.microsoft.com/office/drawing/2014/main" id="{F4BF019D-C639-1C4D-AF02-F02AFDA1E083}"/>
              </a:ext>
            </a:extLst>
          </p:cNvPr>
          <p:cNvSpPr/>
          <p:nvPr/>
        </p:nvSpPr>
        <p:spPr bwMode="auto">
          <a:xfrm>
            <a:off x="99058" y="828920"/>
            <a:ext cx="833120" cy="31157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Arrow: Chevron 3">
            <a:extLst>
              <a:ext uri="{FF2B5EF4-FFF2-40B4-BE49-F238E27FC236}">
                <a16:creationId xmlns:a16="http://schemas.microsoft.com/office/drawing/2014/main" id="{19C09F21-6E34-4F40-8F30-2A57A54070C7}"/>
              </a:ext>
            </a:extLst>
          </p:cNvPr>
          <p:cNvSpPr/>
          <p:nvPr/>
        </p:nvSpPr>
        <p:spPr bwMode="auto">
          <a:xfrm>
            <a:off x="833966" y="828917"/>
            <a:ext cx="887307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Arrow: Chevron 4">
            <a:extLst>
              <a:ext uri="{FF2B5EF4-FFF2-40B4-BE49-F238E27FC236}">
                <a16:creationId xmlns:a16="http://schemas.microsoft.com/office/drawing/2014/main" id="{D05E909A-D3B2-4942-B0E6-C621B62FF7FF}"/>
              </a:ext>
            </a:extLst>
          </p:cNvPr>
          <p:cNvSpPr/>
          <p:nvPr/>
        </p:nvSpPr>
        <p:spPr bwMode="auto">
          <a:xfrm>
            <a:off x="1629833" y="828918"/>
            <a:ext cx="975360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Arrow: Chevron 5">
            <a:extLst>
              <a:ext uri="{FF2B5EF4-FFF2-40B4-BE49-F238E27FC236}">
                <a16:creationId xmlns:a16="http://schemas.microsoft.com/office/drawing/2014/main" id="{5967851B-E6A0-534F-888A-0E73BD37EC85}"/>
              </a:ext>
            </a:extLst>
          </p:cNvPr>
          <p:cNvSpPr/>
          <p:nvPr/>
        </p:nvSpPr>
        <p:spPr bwMode="auto">
          <a:xfrm>
            <a:off x="2517140" y="828918"/>
            <a:ext cx="934719" cy="311573"/>
          </a:xfrm>
          <a:prstGeom prst="chevron">
            <a:avLst/>
          </a:prstGeom>
          <a:solidFill>
            <a:srgbClr val="00B05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585FFC-F570-FD49-B6A1-04192E291504}"/>
              </a:ext>
            </a:extLst>
          </p:cNvPr>
          <p:cNvSpPr txBox="1"/>
          <p:nvPr/>
        </p:nvSpPr>
        <p:spPr bwMode="auto">
          <a:xfrm>
            <a:off x="88898" y="1159385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CB6741-D490-3D41-8F9C-CCA75DADA1BD}"/>
              </a:ext>
            </a:extLst>
          </p:cNvPr>
          <p:cNvSpPr txBox="1"/>
          <p:nvPr/>
        </p:nvSpPr>
        <p:spPr bwMode="auto">
          <a:xfrm>
            <a:off x="800100" y="1152611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C18CE0-1525-D545-838E-72BE56319BB9}"/>
              </a:ext>
            </a:extLst>
          </p:cNvPr>
          <p:cNvSpPr txBox="1"/>
          <p:nvPr/>
        </p:nvSpPr>
        <p:spPr bwMode="auto">
          <a:xfrm>
            <a:off x="1721273" y="1159385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81B78-91B5-F94C-B5C0-45126A5809DB}"/>
              </a:ext>
            </a:extLst>
          </p:cNvPr>
          <p:cNvSpPr txBox="1"/>
          <p:nvPr/>
        </p:nvSpPr>
        <p:spPr bwMode="auto">
          <a:xfrm>
            <a:off x="2601807" y="1159385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</p:spTree>
    <p:extLst>
      <p:ext uri="{BB962C8B-B14F-4D97-AF65-F5344CB8AC3E}">
        <p14:creationId xmlns:p14="http://schemas.microsoft.com/office/powerpoint/2010/main" val="3629306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6068" y="78581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D548A6-6304-4E15-B4D0-CAF85A72A1AF}"/>
              </a:ext>
            </a:extLst>
          </p:cNvPr>
          <p:cNvSpPr txBox="1">
            <a:spLocks/>
          </p:cNvSpPr>
          <p:nvPr/>
        </p:nvSpPr>
        <p:spPr bwMode="auto">
          <a:xfrm>
            <a:off x="266700" y="1519985"/>
            <a:ext cx="8572500" cy="307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algn="l">
              <a:defRPr/>
            </a:pPr>
            <a:r>
              <a:rPr lang="en-US" altLang="en-US" sz="24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signed contract is transferred to the next unit, depending upon contract type:</a:t>
            </a:r>
          </a:p>
          <a:p>
            <a:pPr lvl="1" algn="l">
              <a:defRPr/>
            </a:pPr>
            <a:r>
              <a:rPr lang="en-US" alt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Sponsored activities &gt;&gt; Award Services for account setup</a:t>
            </a:r>
          </a:p>
          <a:p>
            <a:pPr lvl="1" algn="l">
              <a:defRPr/>
            </a:pPr>
            <a:r>
              <a:rPr lang="en-US" alt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Service/recharge center agreements  &gt;&gt; FSO</a:t>
            </a:r>
          </a:p>
          <a:p>
            <a:pPr lvl="1" algn="l">
              <a:defRPr/>
            </a:pPr>
            <a:r>
              <a:rPr lang="en-US" alt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Unfunded agreements &gt;&gt; keep in Contracting Services</a:t>
            </a:r>
          </a:p>
          <a:p>
            <a:pPr lvl="1" algn="l">
              <a:defRPr/>
            </a:pPr>
            <a:r>
              <a:rPr lang="en-US" alt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documents &gt;&gt; Proposal Services</a:t>
            </a:r>
          </a:p>
          <a:p>
            <a:pPr lvl="1" algn="l">
              <a:defRPr/>
            </a:pPr>
            <a:r>
              <a:rPr lang="en-US" altLang="en-US" sz="20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Subawards &gt;&gt; Subaward Services</a:t>
            </a:r>
          </a:p>
          <a:p>
            <a:pPr lvl="1" algn="l">
              <a:defRPr/>
            </a:pPr>
            <a:endParaRPr lang="en-US" alt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defRPr/>
            </a:pPr>
            <a:endParaRPr lang="en-US" alt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buNone/>
              <a:defRPr/>
            </a:pPr>
            <a:endParaRPr lang="en-US" alt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en-US" altLang="en-US" sz="1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2">
            <a:extLst>
              <a:ext uri="{FF2B5EF4-FFF2-40B4-BE49-F238E27FC236}">
                <a16:creationId xmlns:a16="http://schemas.microsoft.com/office/drawing/2014/main" id="{F4BF019D-C639-1C4D-AF02-F02AFDA1E083}"/>
              </a:ext>
            </a:extLst>
          </p:cNvPr>
          <p:cNvSpPr/>
          <p:nvPr/>
        </p:nvSpPr>
        <p:spPr bwMode="auto">
          <a:xfrm>
            <a:off x="99058" y="828920"/>
            <a:ext cx="833120" cy="31157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Arrow: Chevron 3">
            <a:extLst>
              <a:ext uri="{FF2B5EF4-FFF2-40B4-BE49-F238E27FC236}">
                <a16:creationId xmlns:a16="http://schemas.microsoft.com/office/drawing/2014/main" id="{19C09F21-6E34-4F40-8F30-2A57A54070C7}"/>
              </a:ext>
            </a:extLst>
          </p:cNvPr>
          <p:cNvSpPr/>
          <p:nvPr/>
        </p:nvSpPr>
        <p:spPr bwMode="auto">
          <a:xfrm>
            <a:off x="833966" y="828917"/>
            <a:ext cx="887307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Arrow: Chevron 4">
            <a:extLst>
              <a:ext uri="{FF2B5EF4-FFF2-40B4-BE49-F238E27FC236}">
                <a16:creationId xmlns:a16="http://schemas.microsoft.com/office/drawing/2014/main" id="{D05E909A-D3B2-4942-B0E6-C621B62FF7FF}"/>
              </a:ext>
            </a:extLst>
          </p:cNvPr>
          <p:cNvSpPr/>
          <p:nvPr/>
        </p:nvSpPr>
        <p:spPr bwMode="auto">
          <a:xfrm>
            <a:off x="1629833" y="828918"/>
            <a:ext cx="975360" cy="311573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Arrow: Chevron 5">
            <a:extLst>
              <a:ext uri="{FF2B5EF4-FFF2-40B4-BE49-F238E27FC236}">
                <a16:creationId xmlns:a16="http://schemas.microsoft.com/office/drawing/2014/main" id="{5967851B-E6A0-534F-888A-0E73BD37EC85}"/>
              </a:ext>
            </a:extLst>
          </p:cNvPr>
          <p:cNvSpPr/>
          <p:nvPr/>
        </p:nvSpPr>
        <p:spPr bwMode="auto">
          <a:xfrm>
            <a:off x="2517140" y="828918"/>
            <a:ext cx="934719" cy="311573"/>
          </a:xfrm>
          <a:prstGeom prst="chevron">
            <a:avLst/>
          </a:prstGeom>
          <a:solidFill>
            <a:srgbClr val="00B05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585FFC-F570-FD49-B6A1-04192E291504}"/>
              </a:ext>
            </a:extLst>
          </p:cNvPr>
          <p:cNvSpPr txBox="1"/>
          <p:nvPr/>
        </p:nvSpPr>
        <p:spPr bwMode="auto">
          <a:xfrm>
            <a:off x="88898" y="1159385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CB6741-D490-3D41-8F9C-CCA75DADA1BD}"/>
              </a:ext>
            </a:extLst>
          </p:cNvPr>
          <p:cNvSpPr txBox="1"/>
          <p:nvPr/>
        </p:nvSpPr>
        <p:spPr bwMode="auto">
          <a:xfrm>
            <a:off x="800100" y="1152611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C18CE0-1525-D545-838E-72BE56319BB9}"/>
              </a:ext>
            </a:extLst>
          </p:cNvPr>
          <p:cNvSpPr txBox="1"/>
          <p:nvPr/>
        </p:nvSpPr>
        <p:spPr bwMode="auto">
          <a:xfrm>
            <a:off x="1721273" y="1159385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81B78-91B5-F94C-B5C0-45126A5809DB}"/>
              </a:ext>
            </a:extLst>
          </p:cNvPr>
          <p:cNvSpPr txBox="1"/>
          <p:nvPr/>
        </p:nvSpPr>
        <p:spPr bwMode="auto">
          <a:xfrm>
            <a:off x="2601807" y="1159385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</p:spTree>
    <p:extLst>
      <p:ext uri="{BB962C8B-B14F-4D97-AF65-F5344CB8AC3E}">
        <p14:creationId xmlns:p14="http://schemas.microsoft.com/office/powerpoint/2010/main" val="3051261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4D715D50-0E94-46CF-875A-551CB012435F}"/>
              </a:ext>
            </a:extLst>
          </p:cNvPr>
          <p:cNvSpPr/>
          <p:nvPr/>
        </p:nvSpPr>
        <p:spPr>
          <a:xfrm>
            <a:off x="1" y="1"/>
            <a:ext cx="9144000" cy="751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AFF4F5E-0FFF-4D09-BEB0-E46315024C81}"/>
              </a:ext>
            </a:extLst>
          </p:cNvPr>
          <p:cNvSpPr/>
          <p:nvPr/>
        </p:nvSpPr>
        <p:spPr bwMode="auto">
          <a:xfrm>
            <a:off x="2698325" y="1109544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61159A4-547A-4CD4-849F-E375A8DBF3CB}"/>
              </a:ext>
            </a:extLst>
          </p:cNvPr>
          <p:cNvSpPr/>
          <p:nvPr/>
        </p:nvSpPr>
        <p:spPr bwMode="auto">
          <a:xfrm>
            <a:off x="3433233" y="1109541"/>
            <a:ext cx="887307" cy="311573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71ECCF84-08E3-4CD2-AE7A-E49DB372F845}"/>
              </a:ext>
            </a:extLst>
          </p:cNvPr>
          <p:cNvSpPr/>
          <p:nvPr/>
        </p:nvSpPr>
        <p:spPr bwMode="auto">
          <a:xfrm>
            <a:off x="4229100" y="1109542"/>
            <a:ext cx="975360" cy="311573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2AB1694-AE88-4DDA-995C-486D3D0E1D06}"/>
              </a:ext>
            </a:extLst>
          </p:cNvPr>
          <p:cNvSpPr/>
          <p:nvPr/>
        </p:nvSpPr>
        <p:spPr bwMode="auto">
          <a:xfrm>
            <a:off x="5116407" y="1109542"/>
            <a:ext cx="934719" cy="311573"/>
          </a:xfrm>
          <a:prstGeom prst="chevron">
            <a:avLst/>
          </a:prstGeom>
          <a:solidFill>
            <a:srgbClr val="00B05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BBE6EE5F-85D2-4789-8CE9-C73546413670}"/>
              </a:ext>
            </a:extLst>
          </p:cNvPr>
          <p:cNvSpPr/>
          <p:nvPr/>
        </p:nvSpPr>
        <p:spPr>
          <a:xfrm>
            <a:off x="54864" y="85955"/>
            <a:ext cx="659333" cy="528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77BDE-63E4-4036-A431-1ADEB08CBC67}"/>
              </a:ext>
            </a:extLst>
          </p:cNvPr>
          <p:cNvSpPr txBox="1"/>
          <p:nvPr/>
        </p:nvSpPr>
        <p:spPr bwMode="auto">
          <a:xfrm>
            <a:off x="2688165" y="1440009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7C83C0-AE18-423E-8A44-D3490063A5C9}"/>
              </a:ext>
            </a:extLst>
          </p:cNvPr>
          <p:cNvSpPr txBox="1"/>
          <p:nvPr/>
        </p:nvSpPr>
        <p:spPr bwMode="auto">
          <a:xfrm>
            <a:off x="3399367" y="1433235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BC31C-F401-42CD-8159-EFA3B78E23B1}"/>
              </a:ext>
            </a:extLst>
          </p:cNvPr>
          <p:cNvSpPr txBox="1"/>
          <p:nvPr/>
        </p:nvSpPr>
        <p:spPr bwMode="auto">
          <a:xfrm>
            <a:off x="4320540" y="1440009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67DCD-05D6-4565-B2AE-3B1FFADA28CF}"/>
              </a:ext>
            </a:extLst>
          </p:cNvPr>
          <p:cNvSpPr txBox="1"/>
          <p:nvPr/>
        </p:nvSpPr>
        <p:spPr bwMode="auto">
          <a:xfrm>
            <a:off x="5201074" y="1440009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99934895-2C71-8644-A766-1DA5CF25A4E6}"/>
              </a:ext>
            </a:extLst>
          </p:cNvPr>
          <p:cNvSpPr txBox="1">
            <a:spLocks/>
          </p:cNvSpPr>
          <p:nvPr/>
        </p:nvSpPr>
        <p:spPr bwMode="auto">
          <a:xfrm>
            <a:off x="2145030" y="2222798"/>
            <a:ext cx="5143500" cy="249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The Contracting Process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rgbClr val="FF0000"/>
                </a:solidFill>
              </a:rPr>
              <a:t>Metrics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Tracking Your Contract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4200" kern="0" dirty="0"/>
          </a:p>
          <a:p>
            <a:endParaRPr lang="en-US" sz="4200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6355898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6800" y="84175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How Long Does it Take?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420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D55F66-A3A0-4712-A417-ABDC1FB2DD5D}"/>
              </a:ext>
            </a:extLst>
          </p:cNvPr>
          <p:cNvSpPr txBox="1">
            <a:spLocks/>
          </p:cNvSpPr>
          <p:nvPr/>
        </p:nvSpPr>
        <p:spPr bwMode="auto">
          <a:xfrm>
            <a:off x="152400" y="2074338"/>
            <a:ext cx="8343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 of agreements are executed within</a:t>
            </a:r>
          </a:p>
          <a:p>
            <a:pPr marL="0" indent="0">
              <a:buFont typeface="Arial"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month of receipt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9F4A9A5-93A6-E34D-ACDA-8305B5032D7E}"/>
              </a:ext>
            </a:extLst>
          </p:cNvPr>
          <p:cNvSpPr txBox="1">
            <a:spLocks/>
          </p:cNvSpPr>
          <p:nvPr/>
        </p:nvSpPr>
        <p:spPr bwMode="auto">
          <a:xfrm>
            <a:off x="152400" y="3500720"/>
            <a:ext cx="8343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 of agreements are executed within</a:t>
            </a:r>
          </a:p>
          <a:p>
            <a:pPr marL="0" indent="0">
              <a:buFont typeface="Arial"/>
              <a:buNone/>
              <a:defRPr/>
            </a:pPr>
            <a:r>
              <a:rPr lang="en-US" altLang="en-US" sz="2800" b="1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months of receipt 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19E538E-43A3-2B49-85B5-8D16B9892A53}"/>
              </a:ext>
            </a:extLst>
          </p:cNvPr>
          <p:cNvSpPr txBox="1">
            <a:spLocks/>
          </p:cNvSpPr>
          <p:nvPr/>
        </p:nvSpPr>
        <p:spPr bwMode="auto">
          <a:xfrm>
            <a:off x="266700" y="1067568"/>
            <a:ext cx="8343900" cy="6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en-US" sz="3200" b="1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time to execution: 26 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E8594-0022-4B4B-9F47-EB39F02D0267}"/>
              </a:ext>
            </a:extLst>
          </p:cNvPr>
          <p:cNvSpPr txBox="1"/>
          <p:nvPr/>
        </p:nvSpPr>
        <p:spPr bwMode="auto">
          <a:xfrm>
            <a:off x="6896100" y="4625176"/>
            <a:ext cx="217170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0" i="0" dirty="0">
                <a:latin typeface="+mj-lt"/>
              </a:rPr>
              <a:t>Contracts received 5/1/2018 to</a:t>
            </a:r>
          </a:p>
          <a:p>
            <a:pPr algn="r"/>
            <a:r>
              <a:rPr lang="en-US" sz="1200" b="0" i="0" dirty="0">
                <a:latin typeface="+mj-lt"/>
              </a:rPr>
              <a:t>4/30/2019</a:t>
            </a:r>
            <a:r>
              <a:rPr lang="en-US" sz="1200" dirty="0">
                <a:latin typeface="+mj-lt"/>
              </a:rPr>
              <a:t> </a:t>
            </a:r>
            <a:r>
              <a:rPr lang="en-US" sz="1200" b="0" i="0" dirty="0">
                <a:latin typeface="+mj-lt"/>
              </a:rPr>
              <a:t>and not withdrawn</a:t>
            </a:r>
          </a:p>
        </p:txBody>
      </p:sp>
    </p:spTree>
    <p:extLst>
      <p:ext uri="{BB962C8B-B14F-4D97-AF65-F5344CB8AC3E}">
        <p14:creationId xmlns:p14="http://schemas.microsoft.com/office/powerpoint/2010/main" val="141603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45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1060" y="95250"/>
            <a:ext cx="2687953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Organization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052" y="78581"/>
            <a:ext cx="659333" cy="528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22" name="Rounded Rectangle 34">
            <a:extLst>
              <a:ext uri="{FF2B5EF4-FFF2-40B4-BE49-F238E27FC236}">
                <a16:creationId xmlns:a16="http://schemas.microsoft.com/office/drawing/2014/main" id="{F8CD0E5E-012F-4867-9E0E-FC5D32FF9EC9}"/>
              </a:ext>
            </a:extLst>
          </p:cNvPr>
          <p:cNvSpPr/>
          <p:nvPr/>
        </p:nvSpPr>
        <p:spPr>
          <a:xfrm>
            <a:off x="3783372" y="823647"/>
            <a:ext cx="1546775" cy="564928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Friz Quadrata" pitchFamily="2" charset="0"/>
              </a:rPr>
              <a:t>SPCS</a:t>
            </a:r>
          </a:p>
        </p:txBody>
      </p:sp>
      <p:sp>
        <p:nvSpPr>
          <p:cNvPr id="23" name="Rounded Rectangle 36">
            <a:extLst>
              <a:ext uri="{FF2B5EF4-FFF2-40B4-BE49-F238E27FC236}">
                <a16:creationId xmlns:a16="http://schemas.microsoft.com/office/drawing/2014/main" id="{4CBA124B-8CC4-49A7-8285-C14FC41ECD6C}"/>
              </a:ext>
            </a:extLst>
          </p:cNvPr>
          <p:cNvSpPr/>
          <p:nvPr/>
        </p:nvSpPr>
        <p:spPr>
          <a:xfrm>
            <a:off x="266700" y="1123951"/>
            <a:ext cx="2887721" cy="80025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Friz Quadrata" pitchFamily="2" charset="0"/>
              </a:rPr>
              <a:t>Preaward</a:t>
            </a:r>
            <a:r>
              <a:rPr lang="en-US" sz="2800" dirty="0">
                <a:latin typeface="Friz Quadrata" pitchFamily="2" charset="0"/>
              </a:rPr>
              <a:t>/ Contracting</a:t>
            </a:r>
          </a:p>
        </p:txBody>
      </p:sp>
      <p:sp>
        <p:nvSpPr>
          <p:cNvPr id="24" name="Rounded Rectangle 37">
            <a:extLst>
              <a:ext uri="{FF2B5EF4-FFF2-40B4-BE49-F238E27FC236}">
                <a16:creationId xmlns:a16="http://schemas.microsoft.com/office/drawing/2014/main" id="{DCDE39FC-2C33-4D8E-B8D6-EB941AC3921E}"/>
              </a:ext>
            </a:extLst>
          </p:cNvPr>
          <p:cNvSpPr>
            <a:spLocks/>
          </p:cNvSpPr>
          <p:nvPr/>
        </p:nvSpPr>
        <p:spPr>
          <a:xfrm>
            <a:off x="5989580" y="1123951"/>
            <a:ext cx="2651635" cy="795431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Friz Quadrata" pitchFamily="2" charset="0"/>
              </a:rPr>
              <a:t>Postaward</a:t>
            </a:r>
            <a:endParaRPr lang="en-US" sz="2800" dirty="0">
              <a:latin typeface="Friz Quadrata" pitchFamily="2" charset="0"/>
            </a:endParaRPr>
          </a:p>
        </p:txBody>
      </p: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id="{87BA012A-6F62-4270-BF0E-B280AB1900FA}"/>
              </a:ext>
            </a:extLst>
          </p:cNvPr>
          <p:cNvSpPr/>
          <p:nvPr/>
        </p:nvSpPr>
        <p:spPr>
          <a:xfrm>
            <a:off x="451001" y="1983676"/>
            <a:ext cx="2501196" cy="467804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riz Quadrata" pitchFamily="2" charset="0"/>
              </a:rPr>
              <a:t>Proposals</a:t>
            </a:r>
          </a:p>
        </p:txBody>
      </p:sp>
      <p:sp>
        <p:nvSpPr>
          <p:cNvPr id="26" name="Rounded Rectangle 39">
            <a:extLst>
              <a:ext uri="{FF2B5EF4-FFF2-40B4-BE49-F238E27FC236}">
                <a16:creationId xmlns:a16="http://schemas.microsoft.com/office/drawing/2014/main" id="{C6EECE90-836E-467C-8DCD-D1EE79E6142D}"/>
              </a:ext>
            </a:extLst>
          </p:cNvPr>
          <p:cNvSpPr/>
          <p:nvPr/>
        </p:nvSpPr>
        <p:spPr>
          <a:xfrm>
            <a:off x="442837" y="3219292"/>
            <a:ext cx="2501196" cy="467804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riz Quadrata" pitchFamily="2" charset="0"/>
              </a:rPr>
              <a:t>Awards</a:t>
            </a:r>
          </a:p>
        </p:txBody>
      </p:sp>
      <p:sp>
        <p:nvSpPr>
          <p:cNvPr id="27" name="Rounded Rectangle 40">
            <a:extLst>
              <a:ext uri="{FF2B5EF4-FFF2-40B4-BE49-F238E27FC236}">
                <a16:creationId xmlns:a16="http://schemas.microsoft.com/office/drawing/2014/main" id="{0A406127-58BD-4DE1-9783-06E65871589F}"/>
              </a:ext>
            </a:extLst>
          </p:cNvPr>
          <p:cNvSpPr/>
          <p:nvPr/>
        </p:nvSpPr>
        <p:spPr>
          <a:xfrm>
            <a:off x="6415598" y="1983676"/>
            <a:ext cx="1728873" cy="467804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riz Quadrata" pitchFamily="2" charset="0"/>
              </a:rPr>
              <a:t>Team 1</a:t>
            </a:r>
          </a:p>
        </p:txBody>
      </p:sp>
      <p:sp>
        <p:nvSpPr>
          <p:cNvPr id="28" name="Rounded Rectangle 42">
            <a:extLst>
              <a:ext uri="{FF2B5EF4-FFF2-40B4-BE49-F238E27FC236}">
                <a16:creationId xmlns:a16="http://schemas.microsoft.com/office/drawing/2014/main" id="{80BB3DF0-EF38-43B5-B776-0A46BFB2B75A}"/>
              </a:ext>
            </a:extLst>
          </p:cNvPr>
          <p:cNvSpPr/>
          <p:nvPr/>
        </p:nvSpPr>
        <p:spPr>
          <a:xfrm>
            <a:off x="6415598" y="4119157"/>
            <a:ext cx="1728873" cy="974654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Friz Quadrata" pitchFamily="2" charset="0"/>
              </a:rPr>
              <a:t>Compliance,</a:t>
            </a:r>
          </a:p>
          <a:p>
            <a:pPr algn="ctr"/>
            <a:r>
              <a:rPr lang="en-US" sz="1400" dirty="0">
                <a:latin typeface="Friz Quadrata" pitchFamily="2" charset="0"/>
              </a:rPr>
              <a:t>Audit, Property,</a:t>
            </a:r>
          </a:p>
          <a:p>
            <a:pPr algn="ctr"/>
            <a:r>
              <a:rPr lang="en-US" sz="1400" dirty="0">
                <a:latin typeface="Friz Quadrata" pitchFamily="2" charset="0"/>
              </a:rPr>
              <a:t>Subrecipient Monitoring</a:t>
            </a:r>
          </a:p>
        </p:txBody>
      </p:sp>
      <p:sp>
        <p:nvSpPr>
          <p:cNvPr id="34" name="Rounded Rectangle 238">
            <a:extLst>
              <a:ext uri="{FF2B5EF4-FFF2-40B4-BE49-F238E27FC236}">
                <a16:creationId xmlns:a16="http://schemas.microsoft.com/office/drawing/2014/main" id="{86DF0BF8-9F19-4F34-BB24-F40083F45D3E}"/>
              </a:ext>
            </a:extLst>
          </p:cNvPr>
          <p:cNvSpPr/>
          <p:nvPr/>
        </p:nvSpPr>
        <p:spPr>
          <a:xfrm>
            <a:off x="6416293" y="2515774"/>
            <a:ext cx="1728873" cy="467804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riz Quadrata" pitchFamily="2" charset="0"/>
              </a:rPr>
              <a:t>Team 2</a:t>
            </a:r>
          </a:p>
        </p:txBody>
      </p:sp>
      <p:sp>
        <p:nvSpPr>
          <p:cNvPr id="35" name="Rounded Rectangle 239">
            <a:extLst>
              <a:ext uri="{FF2B5EF4-FFF2-40B4-BE49-F238E27FC236}">
                <a16:creationId xmlns:a16="http://schemas.microsoft.com/office/drawing/2014/main" id="{6AA6F023-4735-469C-8AE7-A618828659CC}"/>
              </a:ext>
            </a:extLst>
          </p:cNvPr>
          <p:cNvSpPr/>
          <p:nvPr/>
        </p:nvSpPr>
        <p:spPr>
          <a:xfrm>
            <a:off x="6407875" y="3069288"/>
            <a:ext cx="1742061" cy="467804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riz Quadrata" pitchFamily="2" charset="0"/>
              </a:rPr>
              <a:t>Team 3</a:t>
            </a:r>
          </a:p>
        </p:txBody>
      </p:sp>
      <p:sp>
        <p:nvSpPr>
          <p:cNvPr id="36" name="Rounded Rectangle 240">
            <a:extLst>
              <a:ext uri="{FF2B5EF4-FFF2-40B4-BE49-F238E27FC236}">
                <a16:creationId xmlns:a16="http://schemas.microsoft.com/office/drawing/2014/main" id="{E4D5BF68-10CD-4107-967C-40AE1EF5F164}"/>
              </a:ext>
            </a:extLst>
          </p:cNvPr>
          <p:cNvSpPr/>
          <p:nvPr/>
        </p:nvSpPr>
        <p:spPr>
          <a:xfrm>
            <a:off x="6407874" y="3601386"/>
            <a:ext cx="1742061" cy="467804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riz Quadrata" pitchFamily="2" charset="0"/>
              </a:rPr>
              <a:t>Team 4</a:t>
            </a:r>
          </a:p>
        </p:txBody>
      </p:sp>
      <p:sp>
        <p:nvSpPr>
          <p:cNvPr id="38" name="Rounded Rectangle 30">
            <a:extLst>
              <a:ext uri="{FF2B5EF4-FFF2-40B4-BE49-F238E27FC236}">
                <a16:creationId xmlns:a16="http://schemas.microsoft.com/office/drawing/2014/main" id="{447DF298-1EB9-452F-BE6E-302EF2753803}"/>
              </a:ext>
            </a:extLst>
          </p:cNvPr>
          <p:cNvSpPr/>
          <p:nvPr/>
        </p:nvSpPr>
        <p:spPr>
          <a:xfrm>
            <a:off x="442837" y="2601484"/>
            <a:ext cx="2501196" cy="4678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iz Quadrata" pitchFamily="2" charset="0"/>
              </a:rPr>
              <a:t>Contracting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2C40400-2EC4-4066-9E65-15552123F359}"/>
              </a:ext>
            </a:extLst>
          </p:cNvPr>
          <p:cNvSpPr/>
          <p:nvPr/>
        </p:nvSpPr>
        <p:spPr>
          <a:xfrm>
            <a:off x="442837" y="3855488"/>
            <a:ext cx="2501196" cy="527338"/>
          </a:xfrm>
          <a:prstGeom prst="roundRect">
            <a:avLst/>
          </a:prstGeom>
          <a:solidFill>
            <a:srgbClr val="0C234B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Friz Quadrata" pitchFamily="2" charset="0"/>
              </a:rPr>
              <a:t>Subawards</a:t>
            </a:r>
          </a:p>
          <a:p>
            <a:pPr algn="ctr"/>
            <a:r>
              <a:rPr lang="en-US" sz="1000" dirty="0">
                <a:latin typeface="Friz Quadrata" pitchFamily="2" charset="0"/>
              </a:rPr>
              <a:t>(Outgoing)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78634" y="74011"/>
            <a:ext cx="6933129" cy="502061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How Many Agreements Do We Do?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420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D55F66-A3A0-4712-A417-ABDC1FB2DD5D}"/>
              </a:ext>
            </a:extLst>
          </p:cNvPr>
          <p:cNvSpPr txBox="1">
            <a:spLocks/>
          </p:cNvSpPr>
          <p:nvPr/>
        </p:nvSpPr>
        <p:spPr bwMode="auto">
          <a:xfrm>
            <a:off x="725373" y="3233571"/>
            <a:ext cx="7239000" cy="111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en-US" sz="2400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~69% of agreements are sponsored agreements</a:t>
            </a:r>
          </a:p>
          <a:p>
            <a:pPr marL="0" indent="0">
              <a:buFont typeface="Arial"/>
              <a:buNone/>
              <a:defRPr/>
            </a:pPr>
            <a:r>
              <a:rPr lang="en-US" altLang="en-US" sz="2400" kern="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~31% of agreements are non-sponsored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433D7-F855-CE42-B94B-B9DDD51D37CB}"/>
              </a:ext>
            </a:extLst>
          </p:cNvPr>
          <p:cNvSpPr txBox="1"/>
          <p:nvPr/>
        </p:nvSpPr>
        <p:spPr bwMode="auto">
          <a:xfrm>
            <a:off x="971014" y="1290716"/>
            <a:ext cx="65913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latin typeface="+mj-lt"/>
              </a:rPr>
              <a:t>About 2400 agreements per year</a:t>
            </a:r>
            <a:endParaRPr lang="en-US" sz="3400" b="0" i="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9D9BD-7ABB-374A-BC0B-8597C8429390}"/>
              </a:ext>
            </a:extLst>
          </p:cNvPr>
          <p:cNvSpPr txBox="1"/>
          <p:nvPr/>
        </p:nvSpPr>
        <p:spPr bwMode="auto">
          <a:xfrm>
            <a:off x="1276350" y="2171387"/>
            <a:ext cx="6591300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dirty="0">
                <a:latin typeface="+mj-lt"/>
              </a:rPr>
              <a:t>= 47 new agreements every week</a:t>
            </a:r>
            <a:endParaRPr lang="en-US" sz="3400" b="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6449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4D715D50-0E94-46CF-875A-551CB012435F}"/>
              </a:ext>
            </a:extLst>
          </p:cNvPr>
          <p:cNvSpPr/>
          <p:nvPr/>
        </p:nvSpPr>
        <p:spPr>
          <a:xfrm>
            <a:off x="1" y="1"/>
            <a:ext cx="9144000" cy="751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AFF4F5E-0FFF-4D09-BEB0-E46315024C81}"/>
              </a:ext>
            </a:extLst>
          </p:cNvPr>
          <p:cNvSpPr/>
          <p:nvPr/>
        </p:nvSpPr>
        <p:spPr bwMode="auto">
          <a:xfrm>
            <a:off x="2698325" y="1109544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61159A4-547A-4CD4-849F-E375A8DBF3CB}"/>
              </a:ext>
            </a:extLst>
          </p:cNvPr>
          <p:cNvSpPr/>
          <p:nvPr/>
        </p:nvSpPr>
        <p:spPr bwMode="auto">
          <a:xfrm>
            <a:off x="3433233" y="1109541"/>
            <a:ext cx="887307" cy="311573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71ECCF84-08E3-4CD2-AE7A-E49DB372F845}"/>
              </a:ext>
            </a:extLst>
          </p:cNvPr>
          <p:cNvSpPr/>
          <p:nvPr/>
        </p:nvSpPr>
        <p:spPr bwMode="auto">
          <a:xfrm>
            <a:off x="4229100" y="1109542"/>
            <a:ext cx="975360" cy="311573"/>
          </a:xfrm>
          <a:prstGeom prst="chevron">
            <a:avLst/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E2AB1694-AE88-4DDA-995C-486D3D0E1D06}"/>
              </a:ext>
            </a:extLst>
          </p:cNvPr>
          <p:cNvSpPr/>
          <p:nvPr/>
        </p:nvSpPr>
        <p:spPr bwMode="auto">
          <a:xfrm>
            <a:off x="5116407" y="1109542"/>
            <a:ext cx="934719" cy="311573"/>
          </a:xfrm>
          <a:prstGeom prst="chevron">
            <a:avLst/>
          </a:prstGeom>
          <a:solidFill>
            <a:srgbClr val="00B05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BBE6EE5F-85D2-4789-8CE9-C73546413670}"/>
              </a:ext>
            </a:extLst>
          </p:cNvPr>
          <p:cNvSpPr/>
          <p:nvPr/>
        </p:nvSpPr>
        <p:spPr>
          <a:xfrm>
            <a:off x="54864" y="85955"/>
            <a:ext cx="659333" cy="528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577BDE-63E4-4036-A431-1ADEB08CBC67}"/>
              </a:ext>
            </a:extLst>
          </p:cNvPr>
          <p:cNvSpPr txBox="1"/>
          <p:nvPr/>
        </p:nvSpPr>
        <p:spPr bwMode="auto">
          <a:xfrm>
            <a:off x="2688165" y="1440009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7C83C0-AE18-423E-8A44-D3490063A5C9}"/>
              </a:ext>
            </a:extLst>
          </p:cNvPr>
          <p:cNvSpPr txBox="1"/>
          <p:nvPr/>
        </p:nvSpPr>
        <p:spPr bwMode="auto">
          <a:xfrm>
            <a:off x="3399367" y="1433235"/>
            <a:ext cx="83312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Negotiation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BC31C-F401-42CD-8159-EFA3B78E23B1}"/>
              </a:ext>
            </a:extLst>
          </p:cNvPr>
          <p:cNvSpPr txBox="1"/>
          <p:nvPr/>
        </p:nvSpPr>
        <p:spPr bwMode="auto">
          <a:xfrm>
            <a:off x="4320540" y="1440009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Signature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67DCD-05D6-4565-B2AE-3B1FFADA28CF}"/>
              </a:ext>
            </a:extLst>
          </p:cNvPr>
          <p:cNvSpPr txBox="1"/>
          <p:nvPr/>
        </p:nvSpPr>
        <p:spPr bwMode="auto">
          <a:xfrm>
            <a:off x="5201074" y="1440009"/>
            <a:ext cx="66378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0" dirty="0">
                <a:latin typeface="Arial" panose="020B0604020202020204" pitchFamily="34" charset="0"/>
                <a:cs typeface="Arial" panose="020B0604020202020204" pitchFamily="34" charset="0"/>
              </a:rPr>
              <a:t>Executed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99934895-2C71-8644-A766-1DA5CF25A4E6}"/>
              </a:ext>
            </a:extLst>
          </p:cNvPr>
          <p:cNvSpPr txBox="1">
            <a:spLocks/>
          </p:cNvSpPr>
          <p:nvPr/>
        </p:nvSpPr>
        <p:spPr bwMode="auto">
          <a:xfrm>
            <a:off x="2145030" y="2222798"/>
            <a:ext cx="5143500" cy="249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The Contracting Process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Metrics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US" sz="4200" b="1" kern="0" dirty="0">
                <a:solidFill>
                  <a:srgbClr val="FF0000"/>
                </a:solidFill>
              </a:rPr>
              <a:t>Tracking Your Contract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4200" kern="0" dirty="0"/>
          </a:p>
          <a:p>
            <a:endParaRPr lang="en-US" sz="4200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597113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0100" y="95250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The Contracting Process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C680D4-3BB7-468C-8776-34D58312A3A2}"/>
              </a:ext>
            </a:extLst>
          </p:cNvPr>
          <p:cNvSpPr txBox="1">
            <a:spLocks/>
          </p:cNvSpPr>
          <p:nvPr/>
        </p:nvSpPr>
        <p:spPr bwMode="auto">
          <a:xfrm>
            <a:off x="1181100" y="1104723"/>
            <a:ext cx="1198147" cy="44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20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1pPr>
            <a:lvl2pPr marL="704850" indent="-285750" algn="ctr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6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2pPr>
            <a:lvl3pPr marL="1047750" indent="-17145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3pPr>
            <a:lvl4pPr marL="15049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4pPr>
            <a:lvl5pPr marL="1962150" indent="-171450" algn="ctr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E0B34"/>
              </a:buClr>
              <a:buFont typeface="Arial"/>
              <a:buChar char="•"/>
              <a:defRPr sz="1200">
                <a:solidFill>
                  <a:srgbClr val="6F868D"/>
                </a:solidFill>
                <a:latin typeface="Verdana"/>
                <a:ea typeface="+mn-ea"/>
                <a:cs typeface="Verdana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alt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F63D381-1406-4AF7-9FCC-C55F9B5A2752}"/>
              </a:ext>
            </a:extLst>
          </p:cNvPr>
          <p:cNvSpPr/>
          <p:nvPr/>
        </p:nvSpPr>
        <p:spPr bwMode="auto">
          <a:xfrm>
            <a:off x="365027" y="1170351"/>
            <a:ext cx="833120" cy="311573"/>
          </a:xfrm>
          <a:prstGeom prst="homePlate">
            <a:avLst/>
          </a:prstGeom>
          <a:solidFill>
            <a:srgbClr val="BE0B34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514A3-3F1D-4C48-8763-A409315D6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" y="-10845"/>
            <a:ext cx="9485147" cy="51435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7B456D8-D711-E942-A0DC-46AE08CDB6B3}"/>
              </a:ext>
            </a:extLst>
          </p:cNvPr>
          <p:cNvSpPr/>
          <p:nvPr/>
        </p:nvSpPr>
        <p:spPr bwMode="auto">
          <a:xfrm>
            <a:off x="6830339" y="2453721"/>
            <a:ext cx="2628900" cy="4953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00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37DB25-C55D-1440-85CA-0FCA68857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275333"/>
            <a:ext cx="9144000" cy="48582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478B91C-E552-1244-9916-036F8F452475}"/>
              </a:ext>
            </a:extLst>
          </p:cNvPr>
          <p:cNvSpPr/>
          <p:nvPr/>
        </p:nvSpPr>
        <p:spPr bwMode="auto">
          <a:xfrm>
            <a:off x="6858000" y="476250"/>
            <a:ext cx="609600" cy="3048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68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78A44F-D6A6-494A-A76B-806930186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0"/>
            <a:ext cx="6939782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185E30-D4CC-BD48-A72E-58B309B57D4D}"/>
              </a:ext>
            </a:extLst>
          </p:cNvPr>
          <p:cNvSpPr/>
          <p:nvPr/>
        </p:nvSpPr>
        <p:spPr bwMode="auto">
          <a:xfrm>
            <a:off x="1039509" y="1066800"/>
            <a:ext cx="3429000" cy="40957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AD5A341-A4CB-E347-B7C0-9C1E386E0008}"/>
              </a:ext>
            </a:extLst>
          </p:cNvPr>
          <p:cNvSpPr/>
          <p:nvPr/>
        </p:nvSpPr>
        <p:spPr bwMode="auto">
          <a:xfrm>
            <a:off x="3771900" y="2343150"/>
            <a:ext cx="644793" cy="152400"/>
          </a:xfrm>
          <a:prstGeom prst="right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90C2DB1-8F62-504A-97E2-9CD79D874524}"/>
              </a:ext>
            </a:extLst>
          </p:cNvPr>
          <p:cNvSpPr/>
          <p:nvPr/>
        </p:nvSpPr>
        <p:spPr bwMode="auto">
          <a:xfrm>
            <a:off x="3810000" y="3295650"/>
            <a:ext cx="644793" cy="152400"/>
          </a:xfrm>
          <a:prstGeom prst="right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0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37DB25-C55D-1440-85CA-0FCA68857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275333"/>
            <a:ext cx="9144000" cy="485826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E264270-1AA3-6C43-922A-0D322767A2E7}"/>
              </a:ext>
            </a:extLst>
          </p:cNvPr>
          <p:cNvSpPr/>
          <p:nvPr/>
        </p:nvSpPr>
        <p:spPr bwMode="auto">
          <a:xfrm>
            <a:off x="114300" y="895350"/>
            <a:ext cx="1485900" cy="2667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B07C333-7FB5-0240-97E8-6EC14FEA47E7}"/>
              </a:ext>
            </a:extLst>
          </p:cNvPr>
          <p:cNvSpPr/>
          <p:nvPr/>
        </p:nvSpPr>
        <p:spPr bwMode="auto">
          <a:xfrm>
            <a:off x="1485900" y="1352550"/>
            <a:ext cx="6134100" cy="13335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9E7660-7E99-F74C-A869-AA762E3F7D38}"/>
              </a:ext>
            </a:extLst>
          </p:cNvPr>
          <p:cNvSpPr/>
          <p:nvPr/>
        </p:nvSpPr>
        <p:spPr bwMode="auto">
          <a:xfrm>
            <a:off x="247650" y="2533650"/>
            <a:ext cx="9010650" cy="24765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FE22B0-2E5B-F147-95D6-399619A68AAD}"/>
              </a:ext>
            </a:extLst>
          </p:cNvPr>
          <p:cNvSpPr/>
          <p:nvPr/>
        </p:nvSpPr>
        <p:spPr bwMode="auto">
          <a:xfrm>
            <a:off x="4038600" y="4944366"/>
            <a:ext cx="1269492" cy="1892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1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16E6BC-CF4F-CE4B-8C15-CF7495B1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299541"/>
            <a:ext cx="9144000" cy="12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05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523DD6-5C8E-4E42-80F7-75AAA143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514350"/>
            <a:ext cx="9144000" cy="387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2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F849A-6303-5C44-AA4F-018A708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7" y="0"/>
            <a:ext cx="83985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14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F849A-6303-5C44-AA4F-018A708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7" y="0"/>
            <a:ext cx="8398565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1DF263-1C71-DD49-9044-8CBECAB3054A}"/>
              </a:ext>
            </a:extLst>
          </p:cNvPr>
          <p:cNvSpPr/>
          <p:nvPr/>
        </p:nvSpPr>
        <p:spPr bwMode="auto">
          <a:xfrm>
            <a:off x="-76200" y="0"/>
            <a:ext cx="1752600" cy="514350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2766E-2A09-F14A-B5A7-59F46F6472D6}"/>
              </a:ext>
            </a:extLst>
          </p:cNvPr>
          <p:cNvSpPr/>
          <p:nvPr/>
        </p:nvSpPr>
        <p:spPr bwMode="auto">
          <a:xfrm>
            <a:off x="2705100" y="-45720"/>
            <a:ext cx="6515099" cy="518922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6F424B-1E88-F346-97A2-5174CE5E640D}"/>
              </a:ext>
            </a:extLst>
          </p:cNvPr>
          <p:cNvSpPr/>
          <p:nvPr/>
        </p:nvSpPr>
        <p:spPr bwMode="auto">
          <a:xfrm>
            <a:off x="1657780" y="0"/>
            <a:ext cx="935073" cy="66675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8D48B0-3D61-8C41-8283-DD772A632F4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92853" y="552450"/>
            <a:ext cx="1369547" cy="8763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502D62-8D4C-E149-8F80-A53E2AE174C0}"/>
              </a:ext>
            </a:extLst>
          </p:cNvPr>
          <p:cNvSpPr txBox="1"/>
          <p:nvPr/>
        </p:nvSpPr>
        <p:spPr bwMode="auto">
          <a:xfrm>
            <a:off x="3962400" y="1290252"/>
            <a:ext cx="1714500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u="sng" dirty="0">
                <a:solidFill>
                  <a:srgbClr val="FF0000"/>
                </a:solidFill>
                <a:latin typeface="+mj-lt"/>
              </a:rPr>
              <a:t>Status</a:t>
            </a:r>
          </a:p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Negotiation</a:t>
            </a:r>
          </a:p>
          <a:p>
            <a:r>
              <a:rPr lang="en-US" sz="1800" b="0" i="0" dirty="0">
                <a:solidFill>
                  <a:srgbClr val="FF0000"/>
                </a:solidFill>
                <a:latin typeface="+mj-lt"/>
              </a:rPr>
              <a:t>Signature</a:t>
            </a:r>
          </a:p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Fully Executed</a:t>
            </a:r>
            <a:endParaRPr lang="en-US" sz="1800" b="0" i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453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7608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45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3400" y="121503"/>
            <a:ext cx="5304642" cy="502061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Meet Contracting Services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848" y="78581"/>
            <a:ext cx="659333" cy="528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DBDB6A2C-31EC-4A7D-8702-FFF5F75FEB7D}"/>
              </a:ext>
            </a:extLst>
          </p:cNvPr>
          <p:cNvSpPr txBox="1"/>
          <p:nvPr/>
        </p:nvSpPr>
        <p:spPr>
          <a:xfrm>
            <a:off x="1257300" y="4378363"/>
            <a:ext cx="2119150" cy="547042"/>
          </a:xfrm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9525" marR="3810">
              <a:lnSpc>
                <a:spcPct val="101899"/>
              </a:lnSpc>
              <a:spcBef>
                <a:spcPts val="11"/>
              </a:spcBef>
            </a:pPr>
            <a:r>
              <a:rPr lang="en-US" sz="1800" b="1" i="1" spc="8" dirty="0">
                <a:solidFill>
                  <a:schemeClr val="tx1"/>
                </a:solidFill>
                <a:latin typeface="Arial Narrow"/>
                <a:cs typeface="Arial Narrow"/>
              </a:rPr>
              <a:t>Steve Harsy</a:t>
            </a:r>
          </a:p>
          <a:p>
            <a:pPr marL="9525" marR="3810">
              <a:lnSpc>
                <a:spcPct val="101899"/>
              </a:lnSpc>
              <a:spcBef>
                <a:spcPts val="11"/>
              </a:spcBef>
            </a:pPr>
            <a:r>
              <a:rPr lang="en-US" sz="1800" b="1" i="1" spc="8" dirty="0">
                <a:solidFill>
                  <a:schemeClr val="tx1"/>
                </a:solidFill>
                <a:latin typeface="Arial Narrow"/>
                <a:cs typeface="Arial Narrow"/>
              </a:rPr>
              <a:t>Director</a:t>
            </a:r>
            <a:endParaRPr sz="18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8299A4D-0040-A641-BF6E-70C7625DF269}"/>
              </a:ext>
            </a:extLst>
          </p:cNvPr>
          <p:cNvSpPr txBox="1"/>
          <p:nvPr/>
        </p:nvSpPr>
        <p:spPr>
          <a:xfrm>
            <a:off x="5765766" y="4366654"/>
            <a:ext cx="2119150" cy="546913"/>
          </a:xfrm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9525" marR="3810">
              <a:lnSpc>
                <a:spcPct val="101899"/>
              </a:lnSpc>
              <a:spcBef>
                <a:spcPts val="11"/>
              </a:spcBef>
            </a:pPr>
            <a:r>
              <a:rPr lang="en-US" sz="1800" b="1" i="1" spc="8" dirty="0">
                <a:solidFill>
                  <a:schemeClr val="tx1"/>
                </a:solidFill>
                <a:latin typeface="Arial Narrow"/>
                <a:cs typeface="Arial Narrow"/>
              </a:rPr>
              <a:t>Savannah Corral</a:t>
            </a:r>
          </a:p>
          <a:p>
            <a:pPr marL="9525" marR="3810">
              <a:lnSpc>
                <a:spcPct val="101899"/>
              </a:lnSpc>
              <a:spcBef>
                <a:spcPts val="11"/>
              </a:spcBef>
            </a:pPr>
            <a:r>
              <a:rPr lang="en-US" sz="1800" b="1" i="1" spc="8" dirty="0">
                <a:solidFill>
                  <a:schemeClr val="tx1"/>
                </a:solidFill>
                <a:latin typeface="Arial Narrow"/>
                <a:cs typeface="Arial Narrow"/>
              </a:rPr>
              <a:t>Contracts Coordinator</a:t>
            </a:r>
            <a:endParaRPr sz="18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493396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F849A-6303-5C44-AA4F-018A708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7" y="0"/>
            <a:ext cx="8398565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1DF263-1C71-DD49-9044-8CBECAB3054A}"/>
              </a:ext>
            </a:extLst>
          </p:cNvPr>
          <p:cNvSpPr/>
          <p:nvPr/>
        </p:nvSpPr>
        <p:spPr bwMode="auto">
          <a:xfrm>
            <a:off x="-76200" y="0"/>
            <a:ext cx="2705100" cy="514350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2766E-2A09-F14A-B5A7-59F46F6472D6}"/>
              </a:ext>
            </a:extLst>
          </p:cNvPr>
          <p:cNvSpPr/>
          <p:nvPr/>
        </p:nvSpPr>
        <p:spPr bwMode="auto">
          <a:xfrm>
            <a:off x="3524248" y="-45720"/>
            <a:ext cx="5695951" cy="518922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6F424B-1E88-F346-97A2-5174CE5E640D}"/>
              </a:ext>
            </a:extLst>
          </p:cNvPr>
          <p:cNvSpPr/>
          <p:nvPr/>
        </p:nvSpPr>
        <p:spPr bwMode="auto">
          <a:xfrm>
            <a:off x="2476500" y="-45720"/>
            <a:ext cx="876300" cy="67437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8D48B0-3D61-8C41-8283-DD772A632F44}"/>
              </a:ext>
            </a:extLst>
          </p:cNvPr>
          <p:cNvCxnSpPr/>
          <p:nvPr/>
        </p:nvCxnSpPr>
        <p:spPr bwMode="auto">
          <a:xfrm flipH="1" flipV="1">
            <a:off x="3238500" y="552450"/>
            <a:ext cx="723900" cy="8763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502D62-8D4C-E149-8F80-A53E2AE174C0}"/>
              </a:ext>
            </a:extLst>
          </p:cNvPr>
          <p:cNvSpPr txBox="1"/>
          <p:nvPr/>
        </p:nvSpPr>
        <p:spPr bwMode="auto">
          <a:xfrm>
            <a:off x="3962400" y="1428750"/>
            <a:ext cx="1714500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latin typeface="+mj-lt"/>
              </a:rPr>
              <a:t>Date complete package received in Contracting</a:t>
            </a:r>
          </a:p>
        </p:txBody>
      </p:sp>
    </p:spTree>
    <p:extLst>
      <p:ext uri="{BB962C8B-B14F-4D97-AF65-F5344CB8AC3E}">
        <p14:creationId xmlns:p14="http://schemas.microsoft.com/office/powerpoint/2010/main" val="670371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F849A-6303-5C44-AA4F-018A708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67" y="9525"/>
            <a:ext cx="8398565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1DF263-1C71-DD49-9044-8CBECAB3054A}"/>
              </a:ext>
            </a:extLst>
          </p:cNvPr>
          <p:cNvSpPr/>
          <p:nvPr/>
        </p:nvSpPr>
        <p:spPr bwMode="auto">
          <a:xfrm>
            <a:off x="-76200" y="0"/>
            <a:ext cx="3505200" cy="520827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2766E-2A09-F14A-B5A7-59F46F6472D6}"/>
              </a:ext>
            </a:extLst>
          </p:cNvPr>
          <p:cNvSpPr/>
          <p:nvPr/>
        </p:nvSpPr>
        <p:spPr bwMode="auto">
          <a:xfrm>
            <a:off x="4457700" y="-45720"/>
            <a:ext cx="4800599" cy="525399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6F424B-1E88-F346-97A2-5174CE5E640D}"/>
              </a:ext>
            </a:extLst>
          </p:cNvPr>
          <p:cNvSpPr/>
          <p:nvPr/>
        </p:nvSpPr>
        <p:spPr bwMode="auto">
          <a:xfrm>
            <a:off x="3429000" y="-45720"/>
            <a:ext cx="1143000" cy="63801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8D48B0-3D61-8C41-8283-DD772A632F4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05300" y="716280"/>
            <a:ext cx="571500" cy="8267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502D62-8D4C-E149-8F80-A53E2AE174C0}"/>
              </a:ext>
            </a:extLst>
          </p:cNvPr>
          <p:cNvSpPr txBox="1"/>
          <p:nvPr/>
        </p:nvSpPr>
        <p:spPr bwMode="auto">
          <a:xfrm>
            <a:off x="4518991" y="1667035"/>
            <a:ext cx="17145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latin typeface="+mj-lt"/>
              </a:rPr>
              <a:t>Date contract is fully executed</a:t>
            </a:r>
          </a:p>
        </p:txBody>
      </p:sp>
    </p:spTree>
    <p:extLst>
      <p:ext uri="{BB962C8B-B14F-4D97-AF65-F5344CB8AC3E}">
        <p14:creationId xmlns:p14="http://schemas.microsoft.com/office/powerpoint/2010/main" val="3086650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F849A-6303-5C44-AA4F-018A708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67" y="9525"/>
            <a:ext cx="8398565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1DF263-1C71-DD49-9044-8CBECAB3054A}"/>
              </a:ext>
            </a:extLst>
          </p:cNvPr>
          <p:cNvSpPr/>
          <p:nvPr/>
        </p:nvSpPr>
        <p:spPr bwMode="auto">
          <a:xfrm>
            <a:off x="-76199" y="0"/>
            <a:ext cx="4595190" cy="523875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2766E-2A09-F14A-B5A7-59F46F6472D6}"/>
              </a:ext>
            </a:extLst>
          </p:cNvPr>
          <p:cNvSpPr/>
          <p:nvPr/>
        </p:nvSpPr>
        <p:spPr bwMode="auto">
          <a:xfrm>
            <a:off x="5638800" y="-45720"/>
            <a:ext cx="3619498" cy="523875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6F424B-1E88-F346-97A2-5174CE5E640D}"/>
              </a:ext>
            </a:extLst>
          </p:cNvPr>
          <p:cNvSpPr/>
          <p:nvPr/>
        </p:nvSpPr>
        <p:spPr bwMode="auto">
          <a:xfrm>
            <a:off x="4457700" y="0"/>
            <a:ext cx="1333500" cy="66103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8D48B0-3D61-8C41-8283-DD772A632F44}"/>
              </a:ext>
            </a:extLst>
          </p:cNvPr>
          <p:cNvCxnSpPr>
            <a:cxnSpLocks/>
          </p:cNvCxnSpPr>
          <p:nvPr/>
        </p:nvCxnSpPr>
        <p:spPr bwMode="auto">
          <a:xfrm flipV="1">
            <a:off x="4076700" y="552450"/>
            <a:ext cx="409574" cy="82102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502D62-8D4C-E149-8F80-A53E2AE174C0}"/>
              </a:ext>
            </a:extLst>
          </p:cNvPr>
          <p:cNvSpPr txBox="1"/>
          <p:nvPr/>
        </p:nvSpPr>
        <p:spPr bwMode="auto">
          <a:xfrm>
            <a:off x="2375881" y="1383000"/>
            <a:ext cx="2047230" cy="118494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latin typeface="+mj-lt"/>
              </a:rPr>
              <a:t>If sponsored, date account is set up; otherwise, same as FX date</a:t>
            </a:r>
          </a:p>
        </p:txBody>
      </p:sp>
    </p:spTree>
    <p:extLst>
      <p:ext uri="{BB962C8B-B14F-4D97-AF65-F5344CB8AC3E}">
        <p14:creationId xmlns:p14="http://schemas.microsoft.com/office/powerpoint/2010/main" val="18992579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F849A-6303-5C44-AA4F-018A708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67" y="9525"/>
            <a:ext cx="8398565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1DF263-1C71-DD49-9044-8CBECAB3054A}"/>
              </a:ext>
            </a:extLst>
          </p:cNvPr>
          <p:cNvSpPr/>
          <p:nvPr/>
        </p:nvSpPr>
        <p:spPr bwMode="auto">
          <a:xfrm>
            <a:off x="1" y="0"/>
            <a:ext cx="5676900" cy="5198364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2766E-2A09-F14A-B5A7-59F46F6472D6}"/>
              </a:ext>
            </a:extLst>
          </p:cNvPr>
          <p:cNvSpPr/>
          <p:nvPr/>
        </p:nvSpPr>
        <p:spPr bwMode="auto">
          <a:xfrm>
            <a:off x="6654660" y="-45720"/>
            <a:ext cx="2527438" cy="5244084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6F424B-1E88-F346-97A2-5174CE5E640D}"/>
              </a:ext>
            </a:extLst>
          </p:cNvPr>
          <p:cNvSpPr/>
          <p:nvPr/>
        </p:nvSpPr>
        <p:spPr bwMode="auto">
          <a:xfrm>
            <a:off x="5606083" y="-35814"/>
            <a:ext cx="1048577" cy="66103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8D48B0-3D61-8C41-8283-DD772A632F44}"/>
              </a:ext>
            </a:extLst>
          </p:cNvPr>
          <p:cNvCxnSpPr>
            <a:cxnSpLocks/>
          </p:cNvCxnSpPr>
          <p:nvPr/>
        </p:nvCxnSpPr>
        <p:spPr bwMode="auto">
          <a:xfrm flipV="1">
            <a:off x="4686300" y="661035"/>
            <a:ext cx="1124570" cy="8820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502D62-8D4C-E149-8F80-A53E2AE174C0}"/>
              </a:ext>
            </a:extLst>
          </p:cNvPr>
          <p:cNvSpPr txBox="1"/>
          <p:nvPr/>
        </p:nvSpPr>
        <p:spPr bwMode="auto">
          <a:xfrm>
            <a:off x="3483181" y="1757750"/>
            <a:ext cx="2047230" cy="907941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latin typeface="+mj-lt"/>
              </a:rPr>
              <a:t>If FX, days to FX; otherwise, days in progress</a:t>
            </a:r>
          </a:p>
        </p:txBody>
      </p:sp>
    </p:spTree>
    <p:extLst>
      <p:ext uri="{BB962C8B-B14F-4D97-AF65-F5344CB8AC3E}">
        <p14:creationId xmlns:p14="http://schemas.microsoft.com/office/powerpoint/2010/main" val="6915256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F849A-6303-5C44-AA4F-018A708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67" y="9525"/>
            <a:ext cx="8398565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1DF263-1C71-DD49-9044-8CBECAB3054A}"/>
              </a:ext>
            </a:extLst>
          </p:cNvPr>
          <p:cNvSpPr/>
          <p:nvPr/>
        </p:nvSpPr>
        <p:spPr bwMode="auto">
          <a:xfrm>
            <a:off x="-114299" y="0"/>
            <a:ext cx="6634990" cy="523875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82766E-2A09-F14A-B5A7-59F46F6472D6}"/>
              </a:ext>
            </a:extLst>
          </p:cNvPr>
          <p:cNvSpPr/>
          <p:nvPr/>
        </p:nvSpPr>
        <p:spPr bwMode="auto">
          <a:xfrm>
            <a:off x="7734300" y="-31242"/>
            <a:ext cx="1485900" cy="5269992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6F424B-1E88-F346-97A2-5174CE5E640D}"/>
              </a:ext>
            </a:extLst>
          </p:cNvPr>
          <p:cNvSpPr/>
          <p:nvPr/>
        </p:nvSpPr>
        <p:spPr bwMode="auto">
          <a:xfrm>
            <a:off x="6520690" y="0"/>
            <a:ext cx="1124570" cy="66103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8D48B0-3D61-8C41-8283-DD772A632F44}"/>
              </a:ext>
            </a:extLst>
          </p:cNvPr>
          <p:cNvCxnSpPr>
            <a:cxnSpLocks/>
          </p:cNvCxnSpPr>
          <p:nvPr/>
        </p:nvCxnSpPr>
        <p:spPr bwMode="auto">
          <a:xfrm flipV="1">
            <a:off x="5307080" y="661035"/>
            <a:ext cx="1124570" cy="88201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502D62-8D4C-E149-8F80-A53E2AE174C0}"/>
              </a:ext>
            </a:extLst>
          </p:cNvPr>
          <p:cNvSpPr txBox="1"/>
          <p:nvPr/>
        </p:nvSpPr>
        <p:spPr bwMode="auto">
          <a:xfrm>
            <a:off x="4019750" y="1811834"/>
            <a:ext cx="2047230" cy="630942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latin typeface="+mj-lt"/>
              </a:rPr>
              <a:t>If in progress, whose desk it is on</a:t>
            </a:r>
          </a:p>
        </p:txBody>
      </p:sp>
    </p:spTree>
    <p:extLst>
      <p:ext uri="{BB962C8B-B14F-4D97-AF65-F5344CB8AC3E}">
        <p14:creationId xmlns:p14="http://schemas.microsoft.com/office/powerpoint/2010/main" val="4040618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F849A-6303-5C44-AA4F-018A708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67" y="9525"/>
            <a:ext cx="8398565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1DF263-1C71-DD49-9044-8CBECAB3054A}"/>
              </a:ext>
            </a:extLst>
          </p:cNvPr>
          <p:cNvSpPr/>
          <p:nvPr/>
        </p:nvSpPr>
        <p:spPr bwMode="auto">
          <a:xfrm>
            <a:off x="-114300" y="0"/>
            <a:ext cx="7780062" cy="5276850"/>
          </a:xfrm>
          <a:prstGeom prst="rect">
            <a:avLst/>
          </a:prstGeom>
          <a:solidFill>
            <a:schemeClr val="bg1">
              <a:lumMod val="75000"/>
              <a:alpha val="5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6F424B-1E88-F346-97A2-5174CE5E640D}"/>
              </a:ext>
            </a:extLst>
          </p:cNvPr>
          <p:cNvSpPr/>
          <p:nvPr/>
        </p:nvSpPr>
        <p:spPr bwMode="auto">
          <a:xfrm>
            <a:off x="7710282" y="0"/>
            <a:ext cx="1124570" cy="66103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8D48B0-3D61-8C41-8283-DD772A632F44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3100" y="661036"/>
            <a:ext cx="2111716" cy="10725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502D62-8D4C-E149-8F80-A53E2AE174C0}"/>
              </a:ext>
            </a:extLst>
          </p:cNvPr>
          <p:cNvSpPr txBox="1"/>
          <p:nvPr/>
        </p:nvSpPr>
        <p:spPr bwMode="auto">
          <a:xfrm>
            <a:off x="4019750" y="1673335"/>
            <a:ext cx="2047230" cy="907941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0" i="0" dirty="0">
                <a:solidFill>
                  <a:srgbClr val="FF0000"/>
                </a:solidFill>
                <a:latin typeface="+mj-lt"/>
              </a:rPr>
              <a:t>If in progress, how long has it been at the current location</a:t>
            </a:r>
          </a:p>
        </p:txBody>
      </p:sp>
    </p:spTree>
    <p:extLst>
      <p:ext uri="{BB962C8B-B14F-4D97-AF65-F5344CB8AC3E}">
        <p14:creationId xmlns:p14="http://schemas.microsoft.com/office/powerpoint/2010/main" val="22303789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F849A-6303-5C44-AA4F-018A7082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7" y="0"/>
            <a:ext cx="83985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863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04900" y="89770"/>
            <a:ext cx="4951581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Tracking Your Contract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pic>
        <p:nvPicPr>
          <p:cNvPr id="18" name="Picture 2" descr="https://all2door.com/wp-content/uploads/2015/08/fedex-tracking.jpg">
            <a:extLst>
              <a:ext uri="{FF2B5EF4-FFF2-40B4-BE49-F238E27FC236}">
                <a16:creationId xmlns:a16="http://schemas.microsoft.com/office/drawing/2014/main" id="{E6BB1560-BA2B-4EBC-9E02-8E7E5188F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1" r="27089" b="1034"/>
          <a:stretch/>
        </p:blipFill>
        <p:spPr bwMode="auto">
          <a:xfrm>
            <a:off x="1562100" y="879985"/>
            <a:ext cx="5694734" cy="403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482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64261-6328-5D4E-B391-A5F138680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02" y="0"/>
            <a:ext cx="76793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52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5800AB-1FE9-D14D-AE26-894F42654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072"/>
            <a:ext cx="9144000" cy="291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3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8FA70E6D-1515-884F-8493-DCAC973A797A}"/>
              </a:ext>
            </a:extLst>
          </p:cNvPr>
          <p:cNvSpPr/>
          <p:nvPr/>
        </p:nvSpPr>
        <p:spPr>
          <a:xfrm>
            <a:off x="965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4" name="object 4"/>
          <p:cNvSpPr txBox="1"/>
          <p:nvPr/>
        </p:nvSpPr>
        <p:spPr>
          <a:xfrm>
            <a:off x="1167170" y="4137869"/>
            <a:ext cx="2947033" cy="547042"/>
          </a:xfrm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9525" marR="3810">
              <a:lnSpc>
                <a:spcPct val="101899"/>
              </a:lnSpc>
              <a:spcBef>
                <a:spcPts val="11"/>
              </a:spcBef>
            </a:pPr>
            <a:r>
              <a:rPr lang="en-US" sz="1800" b="1" i="1" spc="8" dirty="0">
                <a:solidFill>
                  <a:schemeClr val="tx1"/>
                </a:solidFill>
                <a:latin typeface="Arial Narrow"/>
                <a:cs typeface="Arial Narrow"/>
              </a:rPr>
              <a:t>Mark A. Drury </a:t>
            </a:r>
          </a:p>
          <a:p>
            <a:pPr marL="9525" marR="3810">
              <a:lnSpc>
                <a:spcPct val="101899"/>
              </a:lnSpc>
              <a:spcBef>
                <a:spcPts val="11"/>
              </a:spcBef>
            </a:pPr>
            <a:r>
              <a:rPr lang="en-US" sz="1800" b="1" i="1" spc="8" dirty="0">
                <a:solidFill>
                  <a:schemeClr val="tx1"/>
                </a:solidFill>
                <a:latin typeface="Arial Narrow"/>
                <a:cs typeface="Arial Narrow"/>
              </a:rPr>
              <a:t>Manager, </a:t>
            </a:r>
            <a:r>
              <a:rPr lang="en-US" sz="1600" b="1" i="1" spc="8" dirty="0">
                <a:solidFill>
                  <a:schemeClr val="tx1"/>
                </a:solidFill>
                <a:latin typeface="Arial Narrow"/>
                <a:cs typeface="Arial Narrow"/>
              </a:rPr>
              <a:t>Government &amp; Non Profit</a:t>
            </a:r>
            <a:endParaRPr sz="16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-8889"/>
            <a:ext cx="9144000" cy="751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9" name="object 9"/>
          <p:cNvSpPr/>
          <p:nvPr/>
        </p:nvSpPr>
        <p:spPr>
          <a:xfrm>
            <a:off x="55052" y="85264"/>
            <a:ext cx="659333" cy="528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2CA550A5-7650-4133-9072-3898A3EBD0E9}"/>
              </a:ext>
            </a:extLst>
          </p:cNvPr>
          <p:cNvSpPr txBox="1"/>
          <p:nvPr/>
        </p:nvSpPr>
        <p:spPr>
          <a:xfrm>
            <a:off x="5214531" y="4133850"/>
            <a:ext cx="2664549" cy="547042"/>
          </a:xfrm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9525" marR="3810">
              <a:lnSpc>
                <a:spcPct val="101899"/>
              </a:lnSpc>
              <a:spcBef>
                <a:spcPts val="11"/>
              </a:spcBef>
            </a:pPr>
            <a:r>
              <a:rPr lang="en-US" sz="1800" b="1" i="1" spc="8" dirty="0">
                <a:solidFill>
                  <a:schemeClr val="tx1"/>
                </a:solidFill>
                <a:latin typeface="Arial Narrow"/>
                <a:cs typeface="Arial Narrow"/>
              </a:rPr>
              <a:t>Radha Radhakrishnan</a:t>
            </a:r>
          </a:p>
          <a:p>
            <a:pPr marL="9525" marR="3810">
              <a:lnSpc>
                <a:spcPct val="101899"/>
              </a:lnSpc>
              <a:spcBef>
                <a:spcPts val="11"/>
              </a:spcBef>
            </a:pPr>
            <a:r>
              <a:rPr lang="en-US" sz="1800" b="1" i="1" spc="8" dirty="0">
                <a:solidFill>
                  <a:schemeClr val="tx1"/>
                </a:solidFill>
                <a:latin typeface="Arial Narrow"/>
                <a:cs typeface="Arial Narrow"/>
              </a:rPr>
              <a:t>Manager, </a:t>
            </a:r>
            <a:r>
              <a:rPr lang="en-US" sz="1600" b="1" i="1" spc="8" dirty="0">
                <a:solidFill>
                  <a:schemeClr val="tx1"/>
                </a:solidFill>
                <a:latin typeface="Arial Narrow"/>
                <a:cs typeface="Arial Narrow"/>
              </a:rPr>
              <a:t>Industry Contracts</a:t>
            </a:r>
            <a:endParaRPr sz="16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10A07C5D-E3F1-4A43-9C2C-E2A2A905FA8C}"/>
              </a:ext>
            </a:extLst>
          </p:cNvPr>
          <p:cNvSpPr txBox="1">
            <a:spLocks/>
          </p:cNvSpPr>
          <p:nvPr/>
        </p:nvSpPr>
        <p:spPr bwMode="auto">
          <a:xfrm>
            <a:off x="384718" y="90105"/>
            <a:ext cx="5304642" cy="50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i="0">
                <a:solidFill>
                  <a:schemeClr val="bg1"/>
                </a:solidFill>
                <a:latin typeface="Calibri"/>
                <a:ea typeface="+mj-ea"/>
                <a:cs typeface="Calibri"/>
                <a:sym typeface="Calibri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9525">
              <a:spcBef>
                <a:spcPts val="75"/>
              </a:spcBef>
            </a:pPr>
            <a:r>
              <a:rPr lang="en-US" sz="3200" b="0" kern="0" spc="-100" dirty="0">
                <a:latin typeface="Friz Quadrata" pitchFamily="2" charset="0"/>
              </a:rPr>
              <a:t>Meet Contracting Services</a:t>
            </a:r>
          </a:p>
        </p:txBody>
      </p:sp>
    </p:spTree>
    <p:extLst>
      <p:ext uri="{BB962C8B-B14F-4D97-AF65-F5344CB8AC3E}">
        <p14:creationId xmlns:p14="http://schemas.microsoft.com/office/powerpoint/2010/main" val="26797239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19300" y="72116"/>
            <a:ext cx="4951581" cy="563616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600" b="0" spc="-100" dirty="0">
                <a:latin typeface="Friz Quadrata" pitchFamily="2" charset="0"/>
              </a:rPr>
              <a:t>Contact Us</a:t>
            </a:r>
            <a:endParaRPr sz="36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947" y="78581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6283F-A0E5-AD44-8C00-F722A59CC822}"/>
              </a:ext>
            </a:extLst>
          </p:cNvPr>
          <p:cNvSpPr txBox="1"/>
          <p:nvPr/>
        </p:nvSpPr>
        <p:spPr bwMode="auto">
          <a:xfrm>
            <a:off x="1428750" y="1256858"/>
            <a:ext cx="62865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0" i="0" dirty="0">
                <a:solidFill>
                  <a:schemeClr val="bg2">
                    <a:lumMod val="50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contracting@email.arizona.edu</a:t>
            </a:r>
            <a:endParaRPr lang="en-US" sz="3400" b="0" i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endParaRPr lang="en-US" sz="3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r>
              <a:rPr lang="en-US" sz="3400" b="0" i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520-626-7920</a:t>
            </a:r>
          </a:p>
          <a:p>
            <a:r>
              <a:rPr lang="en-US" sz="3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(Savannah Corral)</a:t>
            </a:r>
            <a:endParaRPr lang="en-US" sz="3400" b="0" i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131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502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758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7245" y="86646"/>
            <a:ext cx="5278755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Government &amp; Non-Profit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052" y="85955"/>
            <a:ext cx="659333" cy="528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DBD54A5-FA29-47A7-BCC1-CE74B7EA046A}"/>
              </a:ext>
            </a:extLst>
          </p:cNvPr>
          <p:cNvSpPr txBox="1"/>
          <p:nvPr/>
        </p:nvSpPr>
        <p:spPr>
          <a:xfrm>
            <a:off x="1125415" y="4343267"/>
            <a:ext cx="2516981" cy="439062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9525">
              <a:spcBef>
                <a:spcPts val="544"/>
              </a:spcBef>
            </a:pPr>
            <a:r>
              <a:rPr lang="en-US" sz="2400" b="1" i="1" spc="41" dirty="0">
                <a:latin typeface="+mn-lt"/>
                <a:cs typeface="Calibri"/>
              </a:rPr>
              <a:t>Melissa Kramer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47F1A772-0AC3-4B8C-80A7-3BA2ECEFD9B9}"/>
              </a:ext>
            </a:extLst>
          </p:cNvPr>
          <p:cNvSpPr txBox="1"/>
          <p:nvPr/>
        </p:nvSpPr>
        <p:spPr>
          <a:xfrm>
            <a:off x="5479745" y="4345369"/>
            <a:ext cx="2516981" cy="439062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9525">
              <a:spcBef>
                <a:spcPts val="544"/>
              </a:spcBef>
            </a:pPr>
            <a:r>
              <a:rPr lang="en-US" sz="2400" b="1" i="1" spc="41" dirty="0">
                <a:latin typeface="+mn-lt"/>
                <a:cs typeface="Calibri"/>
              </a:rPr>
              <a:t>Chuck Smart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5052" y="17526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758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7245" y="86646"/>
            <a:ext cx="5278755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Government &amp; Non-Profit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052" y="85955"/>
            <a:ext cx="659333" cy="528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DBD54A5-FA29-47A7-BCC1-CE74B7EA046A}"/>
              </a:ext>
            </a:extLst>
          </p:cNvPr>
          <p:cNvSpPr txBox="1"/>
          <p:nvPr/>
        </p:nvSpPr>
        <p:spPr>
          <a:xfrm>
            <a:off x="5334000" y="4174051"/>
            <a:ext cx="2516981" cy="439062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9525">
              <a:spcBef>
                <a:spcPts val="544"/>
              </a:spcBef>
            </a:pPr>
            <a:r>
              <a:rPr lang="en-US" sz="2400" b="1" i="1" spc="41" dirty="0">
                <a:latin typeface="+mn-lt"/>
                <a:cs typeface="Calibri"/>
              </a:rPr>
              <a:t>Chris Barnhill</a:t>
            </a: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BE14046B-52F0-4E4D-8444-675036B15F8B}"/>
              </a:ext>
            </a:extLst>
          </p:cNvPr>
          <p:cNvSpPr txBox="1"/>
          <p:nvPr/>
        </p:nvSpPr>
        <p:spPr>
          <a:xfrm>
            <a:off x="824865" y="4174051"/>
            <a:ext cx="2516981" cy="439062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9525">
              <a:spcBef>
                <a:spcPts val="544"/>
              </a:spcBef>
            </a:pPr>
            <a:r>
              <a:rPr lang="en-US" sz="2400" b="1" i="1" spc="41" dirty="0">
                <a:latin typeface="+mn-lt"/>
                <a:cs typeface="Calibri"/>
              </a:rPr>
              <a:t>Izetta Morris</a:t>
            </a:r>
          </a:p>
        </p:txBody>
      </p:sp>
    </p:spTree>
    <p:extLst>
      <p:ext uri="{BB962C8B-B14F-4D97-AF65-F5344CB8AC3E}">
        <p14:creationId xmlns:p14="http://schemas.microsoft.com/office/powerpoint/2010/main" val="422913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44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4" name="object 4"/>
          <p:cNvSpPr txBox="1"/>
          <p:nvPr/>
        </p:nvSpPr>
        <p:spPr>
          <a:xfrm>
            <a:off x="989493" y="4350886"/>
            <a:ext cx="2516981" cy="439062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9525">
              <a:spcBef>
                <a:spcPts val="544"/>
              </a:spcBef>
            </a:pPr>
            <a:r>
              <a:rPr lang="en-US" sz="2400" b="1" i="1" spc="41" dirty="0">
                <a:latin typeface="+mn-lt"/>
                <a:cs typeface="Calibri"/>
              </a:rPr>
              <a:t>John </a:t>
            </a:r>
            <a:r>
              <a:rPr lang="en-US" sz="2400" b="1" i="1" spc="41" dirty="0" err="1">
                <a:latin typeface="+mn-lt"/>
                <a:cs typeface="Calibri"/>
              </a:rPr>
              <a:t>Annibal</a:t>
            </a:r>
            <a:endParaRPr lang="en-US" sz="2400" b="1" i="1" spc="41" dirty="0">
              <a:latin typeface="+mn-lt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450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8200" y="89079"/>
            <a:ext cx="1720215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Industry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193" y="78581"/>
            <a:ext cx="659333" cy="528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DBD54A5-FA29-47A7-BCC1-CE74B7EA046A}"/>
              </a:ext>
            </a:extLst>
          </p:cNvPr>
          <p:cNvSpPr txBox="1"/>
          <p:nvPr/>
        </p:nvSpPr>
        <p:spPr>
          <a:xfrm>
            <a:off x="5562600" y="4350886"/>
            <a:ext cx="2516981" cy="439062"/>
          </a:xfrm>
          <a:prstGeom prst="rect">
            <a:avLst/>
          </a:prstGeom>
        </p:spPr>
        <p:txBody>
          <a:bodyPr vert="horz" wrap="square" lIns="0" tIns="69056" rIns="0" bIns="0" rtlCol="0">
            <a:spAutoFit/>
          </a:bodyPr>
          <a:lstStyle/>
          <a:p>
            <a:pPr marL="9525">
              <a:spcBef>
                <a:spcPts val="544"/>
              </a:spcBef>
            </a:pPr>
            <a:r>
              <a:rPr lang="en-US" sz="2400" b="1" i="1" spc="41" dirty="0">
                <a:latin typeface="+mn-lt"/>
                <a:cs typeface="Calibri"/>
              </a:rPr>
              <a:t>Peter </a:t>
            </a:r>
            <a:r>
              <a:rPr lang="en-US" sz="2400" b="1" i="1" spc="41" dirty="0" err="1">
                <a:latin typeface="+mn-lt"/>
                <a:cs typeface="Calibri"/>
              </a:rPr>
              <a:t>Stamm</a:t>
            </a:r>
            <a:endParaRPr lang="en-US" sz="2400" b="1" i="1" spc="41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869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05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 dirty="0"/>
          </a:p>
        </p:txBody>
      </p:sp>
      <p:sp>
        <p:nvSpPr>
          <p:cNvPr id="7" name="object 7"/>
          <p:cNvSpPr/>
          <p:nvPr/>
        </p:nvSpPr>
        <p:spPr>
          <a:xfrm>
            <a:off x="0" y="1"/>
            <a:ext cx="9144000" cy="765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6800" y="110428"/>
            <a:ext cx="4533900" cy="517449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 algn="l">
              <a:spcBef>
                <a:spcPts val="75"/>
              </a:spcBef>
            </a:pPr>
            <a:r>
              <a:rPr lang="en-US" sz="3200" b="0" spc="-100" dirty="0">
                <a:latin typeface="Friz Quadrata" pitchFamily="2" charset="0"/>
              </a:rPr>
              <a:t>Mission</a:t>
            </a:r>
            <a:endParaRPr sz="3200" b="0" spc="-100" dirty="0">
              <a:latin typeface="Friz Quadrata" pitchFamily="2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672" y="85955"/>
            <a:ext cx="659333" cy="5286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150"/>
          </a:p>
        </p:txBody>
      </p:sp>
      <p:pic>
        <p:nvPicPr>
          <p:cNvPr id="10" name="Picture 2" descr="https://bursar.arizona.edu/sites/default/files/inline-images/201707276-UOA_0504-HDR-crop300x300.jpg">
            <a:extLst>
              <a:ext uri="{FF2B5EF4-FFF2-40B4-BE49-F238E27FC236}">
                <a16:creationId xmlns:a16="http://schemas.microsoft.com/office/drawing/2014/main" id="{35B53614-6143-45A3-9DE1-3BA79E6CC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4" y="1129964"/>
            <a:ext cx="2883571" cy="2883571"/>
          </a:xfrm>
          <a:prstGeom prst="rect">
            <a:avLst/>
          </a:prstGeom>
          <a:noFill/>
          <a:ln w="31750">
            <a:solidFill>
              <a:srgbClr val="41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2BBCF6-2EF3-0E40-9E74-E0DAA2256A6D}"/>
              </a:ext>
            </a:extLst>
          </p:cNvPr>
          <p:cNvSpPr/>
          <p:nvPr/>
        </p:nvSpPr>
        <p:spPr>
          <a:xfrm>
            <a:off x="3186684" y="852345"/>
            <a:ext cx="5880928" cy="398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Contracting Services efficiently executes contracts to get UA researchers the outside resources they need to be successful</a:t>
            </a:r>
          </a:p>
          <a:p>
            <a:pPr marL="342900" marR="0" lvl="0" indent="-342900" algn="l">
              <a:spcBef>
                <a:spcPts val="550"/>
              </a:spcBef>
              <a:spcAft>
                <a:spcPts val="0"/>
              </a:spcAft>
              <a:buClr>
                <a:srgbClr val="5A5151"/>
              </a:buClr>
              <a:buSzPts val="1000"/>
              <a:buFont typeface="Arial" panose="020B0604020202020204" pitchFamily="34" charset="0"/>
              <a:buChar char="•"/>
              <a:tabLst>
                <a:tab pos="291465" algn="l"/>
                <a:tab pos="292100" algn="l"/>
              </a:tabLs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Structure agreements to create the optimum agreement for the desired relationship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l">
              <a:spcBef>
                <a:spcPts val="550"/>
              </a:spcBef>
              <a:spcAft>
                <a:spcPts val="0"/>
              </a:spcAft>
              <a:buClr>
                <a:srgbClr val="5A5151"/>
              </a:buClr>
              <a:buSzPts val="1000"/>
              <a:buFont typeface="Arial" panose="020B0604020202020204" pitchFamily="34" charset="0"/>
              <a:buChar char="•"/>
              <a:tabLst>
                <a:tab pos="291465" algn="l"/>
                <a:tab pos="292100" algn="l"/>
              </a:tabLs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Negotiate contract terms with sponsor that give researchers the rights needed to conduct projects, while minimizing risks and burdensome obligations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l">
              <a:spcBef>
                <a:spcPts val="550"/>
              </a:spcBef>
              <a:spcAft>
                <a:spcPts val="0"/>
              </a:spcAft>
              <a:buClr>
                <a:srgbClr val="5A5151"/>
              </a:buClr>
              <a:buSzPts val="1000"/>
              <a:buFont typeface="Arial" panose="020B0604020202020204" pitchFamily="34" charset="0"/>
              <a:buChar char="•"/>
              <a:tabLst>
                <a:tab pos="291465" algn="l"/>
                <a:tab pos="292100" algn="l"/>
              </a:tabLs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Engage with offices across campus to manage terms in special circumstances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l">
              <a:spcBef>
                <a:spcPts val="550"/>
              </a:spcBef>
              <a:spcAft>
                <a:spcPts val="0"/>
              </a:spcAft>
              <a:buClr>
                <a:srgbClr val="5A5151"/>
              </a:buClr>
              <a:buSzPts val="1000"/>
              <a:buFont typeface="Arial" panose="020B0604020202020204" pitchFamily="34" charset="0"/>
              <a:buChar char="•"/>
              <a:tabLst>
                <a:tab pos="291465" algn="l"/>
                <a:tab pos="292100" algn="l"/>
              </a:tabLst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Sign contracts and agreements as the authorized institutional signatory</a:t>
            </a:r>
            <a:endParaRPr lang="en-US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486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12700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vert="horz" wrap="square" lIns="38100" tIns="38100" rIns="38100" bIns="38100" numCol="1" anchor="ctr" anchorCtr="0" compatLnSpc="1">
        <a:prstTxWarp prst="textNoShape">
          <a:avLst/>
        </a:prstTxWarp>
      </a:bodyPr>
      <a:lstStyle>
        <a:defPPr>
          <a:defRPr sz="3400" b="0" i="0" dirty="0" smtClean="0">
            <a:latin typeface="Times New Roman"/>
          </a:defRPr>
        </a:defPPr>
      </a:lstStyle>
    </a:tx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13612</TotalTime>
  <Pages>0</Pages>
  <Words>933</Words>
  <Characters>0</Characters>
  <Application>Microsoft Macintosh PowerPoint</Application>
  <PresentationFormat>On-screen Show (16:9)</PresentationFormat>
  <Lines>0</Lines>
  <Paragraphs>294</Paragraphs>
  <Slides>50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Arial Narrow</vt:lpstr>
      <vt:lpstr>Calibri</vt:lpstr>
      <vt:lpstr>Friz Quadrata</vt:lpstr>
      <vt:lpstr>Gill Sans</vt:lpstr>
      <vt:lpstr>Times New Roman</vt:lpstr>
      <vt:lpstr>Verdana</vt:lpstr>
      <vt:lpstr>Default - Title Slide</vt:lpstr>
      <vt:lpstr>SPCS Contracting Services</vt:lpstr>
      <vt:lpstr>PowerPoint Presentation</vt:lpstr>
      <vt:lpstr>Organization</vt:lpstr>
      <vt:lpstr>Meet Contracting Services</vt:lpstr>
      <vt:lpstr>PowerPoint Presentation</vt:lpstr>
      <vt:lpstr>Government &amp; Non-Profit</vt:lpstr>
      <vt:lpstr>Government &amp; Non-Profit</vt:lpstr>
      <vt:lpstr>Industry</vt:lpstr>
      <vt:lpstr>Mission</vt:lpstr>
      <vt:lpstr>PowerPoint Presentation</vt:lpstr>
      <vt:lpstr>Where Do I Send My Contract?</vt:lpstr>
      <vt:lpstr>Where Do I Send My Contract?</vt:lpstr>
      <vt:lpstr>The Contracting Process</vt:lpstr>
      <vt:lpstr>The Contracting Process</vt:lpstr>
      <vt:lpstr>The Contracting Process</vt:lpstr>
      <vt:lpstr>The Contracting Process</vt:lpstr>
      <vt:lpstr>The Contracting Process</vt:lpstr>
      <vt:lpstr>The Contracting Process</vt:lpstr>
      <vt:lpstr>The Contracting Process</vt:lpstr>
      <vt:lpstr>The Contracting Process</vt:lpstr>
      <vt:lpstr>The Contracting Process</vt:lpstr>
      <vt:lpstr>The Contracting Process</vt:lpstr>
      <vt:lpstr>The Contracting Process</vt:lpstr>
      <vt:lpstr>The Contracting Process</vt:lpstr>
      <vt:lpstr>The Contracting Process</vt:lpstr>
      <vt:lpstr>The Contracting Process</vt:lpstr>
      <vt:lpstr>The Contracting Process</vt:lpstr>
      <vt:lpstr>PowerPoint Presentation</vt:lpstr>
      <vt:lpstr>How Long Does it Take?</vt:lpstr>
      <vt:lpstr>How Many Agreements Do We Do?</vt:lpstr>
      <vt:lpstr>PowerPoint Presentation</vt:lpstr>
      <vt:lpstr>The Contracting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Tracking Your Contract</vt:lpstr>
      <vt:lpstr>PowerPoint Presentation</vt:lpstr>
      <vt:lpstr>PowerPoint Presentation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Harsy, Stephen G - (harsy)</cp:lastModifiedBy>
  <cp:revision>248</cp:revision>
  <cp:lastPrinted>2019-07-15T20:00:21Z</cp:lastPrinted>
  <dcterms:modified xsi:type="dcterms:W3CDTF">2019-07-16T20:37:38Z</dcterms:modified>
</cp:coreProperties>
</file>